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sldIdLst>
    <p:sldId id="256" r:id="rId5"/>
    <p:sldId id="258" r:id="rId6"/>
    <p:sldId id="259" r:id="rId7"/>
    <p:sldId id="260" r:id="rId8"/>
    <p:sldId id="261" r:id="rId9"/>
    <p:sldId id="262" r:id="rId10"/>
    <p:sldId id="266" r:id="rId11"/>
    <p:sldId id="267" r:id="rId12"/>
    <p:sldId id="270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63" r:id="rId27"/>
    <p:sldId id="264" r:id="rId28"/>
    <p:sldId id="282" r:id="rId29"/>
    <p:sldId id="283" r:id="rId30"/>
    <p:sldId id="284" r:id="rId31"/>
    <p:sldId id="285" r:id="rId32"/>
    <p:sldId id="286" r:id="rId33"/>
    <p:sldId id="307" r:id="rId34"/>
    <p:sldId id="287" r:id="rId35"/>
    <p:sldId id="288" r:id="rId36"/>
    <p:sldId id="306" r:id="rId37"/>
    <p:sldId id="289" r:id="rId38"/>
    <p:sldId id="308" r:id="rId39"/>
    <p:sldId id="290" r:id="rId40"/>
    <p:sldId id="291" r:id="rId41"/>
    <p:sldId id="292" r:id="rId42"/>
    <p:sldId id="294" r:id="rId43"/>
    <p:sldId id="295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D8688-5347-47AA-AFD5-538636094E50}" v="409" dt="2023-10-20T21:35:51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>
      <p:cViewPr>
        <p:scale>
          <a:sx n="125" d="100"/>
          <a:sy n="125" d="100"/>
        </p:scale>
        <p:origin x="-786" y="-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BD-4BCA-8228-376E023F7FA7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BD-4BCA-8228-376E023F7FA7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BD-4BCA-8228-376E023F7FA7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BD-4BCA-8228-376E023F7FA7}"/>
              </c:ext>
            </c:extLst>
          </c:dPt>
          <c:dPt>
            <c:idx val="4"/>
            <c:bubble3D val="0"/>
            <c:spPr>
              <a:solidFill>
                <a:srgbClr val="0099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BD-4BCA-8228-376E023F7FA7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FBD-4BCA-8228-376E023F7FA7}"/>
              </c:ext>
            </c:extLst>
          </c:dPt>
          <c:dPt>
            <c:idx val="6"/>
            <c:bubble3D val="0"/>
            <c:spPr>
              <a:solidFill>
                <a:srgbClr val="FF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FBD-4BCA-8228-376E023F7FA7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FBD-4BCA-8228-376E023F7FA7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FBD-4BCA-8228-376E023F7FA7}"/>
              </c:ext>
            </c:extLst>
          </c:dPt>
          <c:dPt>
            <c:idx val="9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FBD-4BCA-8228-376E023F7FA7}"/>
              </c:ext>
            </c:extLst>
          </c:dPt>
          <c:cat>
            <c:strRef>
              <c:f>Sheet1!$A$1:$A$10</c:f>
              <c:strCache>
                <c:ptCount val="10"/>
                <c:pt idx="0">
                  <c:v>SCS</c:v>
                </c:pt>
                <c:pt idx="1">
                  <c:v>Desco</c:v>
                </c:pt>
                <c:pt idx="2">
                  <c:v>proNet</c:v>
                </c:pt>
                <c:pt idx="3">
                  <c:v>Desco Europe</c:v>
                </c:pt>
                <c:pt idx="4">
                  <c:v>MENDA</c:v>
                </c:pt>
                <c:pt idx="5">
                  <c:v>Protektive Pak</c:v>
                </c:pt>
                <c:pt idx="6">
                  <c:v>Desco Asia</c:v>
                </c:pt>
                <c:pt idx="7">
                  <c:v>Statguard Flooring</c:v>
                </c:pt>
                <c:pt idx="8">
                  <c:v>SpecialTeam </c:v>
                </c:pt>
                <c:pt idx="9">
                  <c:v>APR</c:v>
                </c:pt>
              </c:strCache>
            </c:strRef>
          </c:cat>
          <c:val>
            <c:numRef>
              <c:f>Sheet1!$B$1:$B$10</c:f>
              <c:numCache>
                <c:formatCode>0%</c:formatCode>
                <c:ptCount val="10"/>
                <c:pt idx="0">
                  <c:v>0.36</c:v>
                </c:pt>
                <c:pt idx="1">
                  <c:v>0.27</c:v>
                </c:pt>
                <c:pt idx="2">
                  <c:v>0.08</c:v>
                </c:pt>
                <c:pt idx="3">
                  <c:v>0.08</c:v>
                </c:pt>
                <c:pt idx="4">
                  <c:v>0.08</c:v>
                </c:pt>
                <c:pt idx="5">
                  <c:v>0.04</c:v>
                </c:pt>
                <c:pt idx="6">
                  <c:v>0.03</c:v>
                </c:pt>
                <c:pt idx="7">
                  <c:v>0.02</c:v>
                </c:pt>
                <c:pt idx="8">
                  <c:v>0.02</c:v>
                </c:pt>
                <c:pt idx="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FBD-4BCA-8228-376E023F7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94110-3969-4641-8724-5F77CBE38223}" type="datetimeFigureOut">
              <a:rPr lang="en-US" smtClean="0"/>
              <a:t>2023-10-20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4492F-6962-432B-9349-A0D6DF4B8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7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4492F-6962-432B-9349-A0D6DF4B8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9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4492F-6962-432B-9349-A0D6DF4B823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1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74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552DE-85EC-4CA1-8BA6-3202AD1B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3B650-4466-4F65-8C67-38D26D7FC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03EDA-7AA8-4C76-A215-5240CA90A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4B5E1-1FA8-4AAB-ABE5-B53C2D13F0E1}" type="datetimeFigureOut">
              <a:rPr lang="en-US" smtClean="0"/>
              <a:t>2023-10-20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83BD3-B95A-4BA8-A107-CC5F00157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A520A-DCEF-44BF-9A3F-860403140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1141-B81F-4017-B29F-D6C56423B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1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jpg"/><Relationship Id="rId2" Type="http://schemas.openxmlformats.org/officeDocument/2006/relationships/oleObject" Target="../embeddings/oleObject3.bin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g"/><Relationship Id="rId1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7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70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72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72.pn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70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5.jpeg"/><Relationship Id="rId7" Type="http://schemas.openxmlformats.org/officeDocument/2006/relationships/image" Target="../media/image97.jpeg"/><Relationship Id="rId12" Type="http://schemas.openxmlformats.org/officeDocument/2006/relationships/image" Target="../media/image10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70.jpeg"/><Relationship Id="rId10" Type="http://schemas.openxmlformats.org/officeDocument/2006/relationships/image" Target="../media/image100.png"/><Relationship Id="rId4" Type="http://schemas.openxmlformats.org/officeDocument/2006/relationships/image" Target="../media/image72.png"/><Relationship Id="rId9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04.jpeg"/><Relationship Id="rId7" Type="http://schemas.openxmlformats.org/officeDocument/2006/relationships/image" Target="../media/image7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09.jpeg"/><Relationship Id="rId7" Type="http://schemas.openxmlformats.org/officeDocument/2006/relationships/image" Target="../media/image72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Relationship Id="rId9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jpeg"/><Relationship Id="rId7" Type="http://schemas.openxmlformats.org/officeDocument/2006/relationships/image" Target="../media/image117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70.jpeg"/><Relationship Id="rId10" Type="http://schemas.openxmlformats.org/officeDocument/2006/relationships/image" Target="../media/image120.png"/><Relationship Id="rId4" Type="http://schemas.openxmlformats.org/officeDocument/2006/relationships/image" Target="../media/image72.png"/><Relationship Id="rId9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72.png"/><Relationship Id="rId4" Type="http://schemas.openxmlformats.org/officeDocument/2006/relationships/image" Target="../media/image1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0.png"/><Relationship Id="rId1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Relationship Id="rId14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10" Type="http://schemas.openxmlformats.org/officeDocument/2006/relationships/image" Target="../media/image154.pn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72.pn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apr-rework.descoindustries.com/default.aspx" TargetMode="External"/><Relationship Id="rId13" Type="http://schemas.openxmlformats.org/officeDocument/2006/relationships/hyperlink" Target="http://specialteam.com/" TargetMode="External"/><Relationship Id="rId18" Type="http://schemas.openxmlformats.org/officeDocument/2006/relationships/image" Target="../media/image194.gif"/><Relationship Id="rId3" Type="http://schemas.openxmlformats.org/officeDocument/2006/relationships/hyperlink" Target="http://staticcontrol.descoindustries.com/" TargetMode="External"/><Relationship Id="rId7" Type="http://schemas.openxmlformats.org/officeDocument/2006/relationships/hyperlink" Target="http://www.protektivepak.com/" TargetMode="External"/><Relationship Id="rId12" Type="http://schemas.openxmlformats.org/officeDocument/2006/relationships/hyperlink" Target="https://www.descoasia.co.jp/" TargetMode="External"/><Relationship Id="rId17" Type="http://schemas.openxmlformats.org/officeDocument/2006/relationships/image" Target="../media/image193.gif"/><Relationship Id="rId2" Type="http://schemas.openxmlformats.org/officeDocument/2006/relationships/hyperlink" Target="http://www.desco.com/" TargetMode="External"/><Relationship Id="rId16" Type="http://schemas.openxmlformats.org/officeDocument/2006/relationships/hyperlink" Target="http://www.pronet.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ndabeauty.com/" TargetMode="External"/><Relationship Id="rId11" Type="http://schemas.openxmlformats.org/officeDocument/2006/relationships/hyperlink" Target="http://www.descoasia.com/" TargetMode="External"/><Relationship Id="rId5" Type="http://schemas.openxmlformats.org/officeDocument/2006/relationships/hyperlink" Target="http://www.mendapump.com/" TargetMode="External"/><Relationship Id="rId15" Type="http://schemas.openxmlformats.org/officeDocument/2006/relationships/hyperlink" Target="http://ustoyofan.descoindustries.com/" TargetMode="External"/><Relationship Id="rId10" Type="http://schemas.openxmlformats.org/officeDocument/2006/relationships/hyperlink" Target="http://www.statguardflooring.com/" TargetMode="External"/><Relationship Id="rId19" Type="http://schemas.openxmlformats.org/officeDocument/2006/relationships/image" Target="../media/image195.gif"/><Relationship Id="rId4" Type="http://schemas.openxmlformats.org/officeDocument/2006/relationships/hyperlink" Target="http://www.charleswater.co.uk/" TargetMode="External"/><Relationship Id="rId9" Type="http://schemas.openxmlformats.org/officeDocument/2006/relationships/hyperlink" Target="https://www.tronextools.com/" TargetMode="External"/><Relationship Id="rId14" Type="http://schemas.openxmlformats.org/officeDocument/2006/relationships/hyperlink" Target="http://esdsystems.descoindustries.com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hyperlink" Target="http://desco.descoindustries.com/WhoisDescoIndustries.aspx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>
            <a:extLst>
              <a:ext uri="{FF2B5EF4-FFF2-40B4-BE49-F238E27FC236}">
                <a16:creationId xmlns:a16="http://schemas.microsoft.com/office/drawing/2014/main" id="{C8C67A72-9519-4A14-A3DF-4D72E9057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679" y="6585731"/>
            <a:ext cx="11913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>
                <a:solidFill>
                  <a:schemeClr val="bg1"/>
                </a:solidFill>
              </a:rPr>
              <a:t>Employee Owned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25A0A-BAD8-49A8-B710-6D702AFF8CAF}"/>
              </a:ext>
            </a:extLst>
          </p:cNvPr>
          <p:cNvSpPr txBox="1"/>
          <p:nvPr/>
        </p:nvSpPr>
        <p:spPr>
          <a:xfrm>
            <a:off x="5038725" y="396975"/>
            <a:ext cx="7432015" cy="17851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 INDUSTRIES INC?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347C8-BFB2-4A31-9A36-4F75CD022FD5}"/>
              </a:ext>
            </a:extLst>
          </p:cNvPr>
          <p:cNvSpPr txBox="1"/>
          <p:nvPr/>
        </p:nvSpPr>
        <p:spPr>
          <a:xfrm>
            <a:off x="9890274" y="6398585"/>
            <a:ext cx="21547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DESCO INDUSTRIES INC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993B02-859C-45D0-B3A5-37146589540B}"/>
              </a:ext>
            </a:extLst>
          </p:cNvPr>
          <p:cNvSpPr/>
          <p:nvPr/>
        </p:nvSpPr>
        <p:spPr>
          <a:xfrm>
            <a:off x="0" y="3877182"/>
            <a:ext cx="12649199" cy="222228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3" descr="EMITLogo copy">
            <a:extLst>
              <a:ext uri="{FF2B5EF4-FFF2-40B4-BE49-F238E27FC236}">
                <a16:creationId xmlns:a16="http://schemas.microsoft.com/office/drawing/2014/main" id="{185DA1A2-63F3-4160-AC10-B7B29570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484" y="4086674"/>
            <a:ext cx="1047238" cy="2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1" descr="MendaBeautyLogo2">
            <a:extLst>
              <a:ext uri="{FF2B5EF4-FFF2-40B4-BE49-F238E27FC236}">
                <a16:creationId xmlns:a16="http://schemas.microsoft.com/office/drawing/2014/main" id="{7AE8AD18-DB95-44B4-8024-161B438A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810" y="4634835"/>
            <a:ext cx="2129247" cy="39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9D0F4DA7-87CD-4ED9-B298-8CDE5A0A06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41" y="4066512"/>
            <a:ext cx="1784527" cy="2571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27A408-173D-4740-AF04-9735E5C7F1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47" y="4043404"/>
            <a:ext cx="1127486" cy="2923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28DBC7-7832-4BFF-887B-29C2FF04A4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52" y="4642093"/>
            <a:ext cx="1419909" cy="3221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1AE030-FE79-46D4-84A0-4D17F92793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279" y="5669896"/>
            <a:ext cx="2357543" cy="2300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DA17C28-A911-4A5A-BF35-D245EBF4E6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047" y="5200356"/>
            <a:ext cx="2570759" cy="202445"/>
          </a:xfrm>
          <a:prstGeom prst="rect">
            <a:avLst/>
          </a:prstGeom>
        </p:spPr>
      </p:pic>
      <p:pic>
        <p:nvPicPr>
          <p:cNvPr id="37" name="Picture 36" descr="A picture containing sky, object&#10;&#10;Description generated with high confidence">
            <a:extLst>
              <a:ext uri="{FF2B5EF4-FFF2-40B4-BE49-F238E27FC236}">
                <a16:creationId xmlns:a16="http://schemas.microsoft.com/office/drawing/2014/main" id="{7C1062ED-8F1D-40D4-BFB9-AF2502AA4A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199" y="4670716"/>
            <a:ext cx="1460800" cy="337573"/>
          </a:xfrm>
          <a:prstGeom prst="rect">
            <a:avLst/>
          </a:prstGeom>
        </p:spPr>
      </p:pic>
      <p:pic>
        <p:nvPicPr>
          <p:cNvPr id="39" name="Picture 3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C85F5AA-F8EA-4156-B426-73AC103B68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76" y="5604561"/>
            <a:ext cx="1844119" cy="325559"/>
          </a:xfrm>
          <a:prstGeom prst="rect">
            <a:avLst/>
          </a:prstGeom>
        </p:spPr>
      </p:pic>
      <p:pic>
        <p:nvPicPr>
          <p:cNvPr id="43" name="Picture 42" descr="A picture containing light, object, outdoor, sitting&#10;&#10;Description generated with high confidence">
            <a:extLst>
              <a:ext uri="{FF2B5EF4-FFF2-40B4-BE49-F238E27FC236}">
                <a16:creationId xmlns:a16="http://schemas.microsoft.com/office/drawing/2014/main" id="{EF359701-10F7-4A51-B807-B1ADAACE7B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670" y="4042508"/>
            <a:ext cx="1592455" cy="418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87A65FE-D33E-495F-9771-3ED8456B875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68" y="5222528"/>
            <a:ext cx="2505601" cy="2237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B02CA25-E53E-4F55-837E-4A8F9D044F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517" y="5210815"/>
            <a:ext cx="2570759" cy="191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A83FE-3D23-4E03-887B-BF6A49D473D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15" y="5604758"/>
            <a:ext cx="698392" cy="302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E1FAC-F70D-40F2-BA1F-C30E1610C3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41" y="4716009"/>
            <a:ext cx="1875109" cy="218036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84338D-34FD-440E-B9EF-6C42817D21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274" y="5631106"/>
            <a:ext cx="1476681" cy="322185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B4F7D35-4DDB-41D8-96FC-15A355DC22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39" y="5639765"/>
            <a:ext cx="1586320" cy="272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2F4DCE-20F4-4E77-8726-91A63AEF00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73" y="4078168"/>
            <a:ext cx="3050733" cy="242432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A74F2945-42F9-A131-4FFA-F1B06F2DFF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094" y="5168937"/>
            <a:ext cx="1500159" cy="29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B6E5B094-DEFD-46F1-BD69-CC9B775A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144143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8000" b="1" dirty="0">
                <a:solidFill>
                  <a:srgbClr val="008000"/>
                </a:solidFill>
              </a:rPr>
              <a:t>$78,300,000</a:t>
            </a:r>
            <a:endParaRPr lang="en-US" altLang="en-US" sz="2600" b="1" dirty="0">
              <a:solidFill>
                <a:srgbClr val="33CC33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92F9A2E-A6BF-49FB-A279-2E76AB393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7675" y="416340"/>
            <a:ext cx="9144000" cy="57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Annual Revenue - 2022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44084F2-076A-4685-82FE-142415D8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8" name="Picture 7" descr="A picture containing LEGO, toy&#10;&#10;Description generated with very high confidence">
            <a:extLst>
              <a:ext uri="{FF2B5EF4-FFF2-40B4-BE49-F238E27FC236}">
                <a16:creationId xmlns:a16="http://schemas.microsoft.com/office/drawing/2014/main" id="{AA2B9BD3-6C38-491C-A4C3-467F3703EA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350" y="2809875"/>
            <a:ext cx="51619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1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A16C7B58-864B-4160-B863-3031EB1F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9186" y="272081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Recent Acquisitions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F37341A-E872-4E2C-BC08-BA5B989D1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C3C8C5-D1DF-4DA5-BA34-FE94678C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77" y="1579929"/>
            <a:ext cx="2745043" cy="582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58E313-2CF1-4219-9B93-5FDB7A34FDB9}"/>
              </a:ext>
            </a:extLst>
          </p:cNvPr>
          <p:cNvSpPr txBox="1"/>
          <p:nvPr/>
        </p:nvSpPr>
        <p:spPr>
          <a:xfrm>
            <a:off x="739913" y="2284828"/>
            <a:ext cx="10608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Beau Tech, acquired in 2021 and offered under the MENDA brand, is a US hand tools manufacturer that provides quality tools including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MilProbes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Soldering Aids and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Spudgers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applications relating to the repair, rework, R&amp;D, testing and assembly of electronic components and printed circuit boards.</a:t>
            </a:r>
            <a:endParaRPr lang="en-US" sz="1400" dirty="0"/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C0CD9A96-05F4-444A-9D68-A09D5AA0A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19" y="3423319"/>
            <a:ext cx="3058090" cy="5258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A7DCCF-9ECF-415A-853C-677B9682DADE}"/>
              </a:ext>
            </a:extLst>
          </p:cNvPr>
          <p:cNvSpPr txBox="1"/>
          <p:nvPr/>
        </p:nvSpPr>
        <p:spPr>
          <a:xfrm>
            <a:off x="739913" y="4048278"/>
            <a:ext cx="10608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Statico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acquired in 2022 and offered under the ESD Systems brand, is a supplier of Static Control and Cleanroom products.</a:t>
            </a:r>
            <a:endParaRPr lang="en-US" sz="1400" dirty="0"/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5515428A-BF55-5932-CE08-9D45F72C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19" y="4837390"/>
            <a:ext cx="3070746" cy="612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CC9E9C-132D-95B3-D7A5-DE8B92D83BE5}"/>
              </a:ext>
            </a:extLst>
          </p:cNvPr>
          <p:cNvSpPr txBox="1"/>
          <p:nvPr/>
        </p:nvSpPr>
        <p:spPr>
          <a:xfrm>
            <a:off x="739913" y="5600692"/>
            <a:ext cx="106085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proNet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acquired in August 2023.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proNet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an ISO 9001 certified company that provides manufacturing outsourcing services and engineering support and design.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59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6CEF3757-D914-48DB-AE99-F5FD0A292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00250" y="229393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Organization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035F19-AB1C-4FC6-A708-D5D1495CC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6" y="4416457"/>
            <a:ext cx="972517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(ESD Focus)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AC8A35-ED07-42C0-9BDD-F5E0F713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945" y="4425037"/>
            <a:ext cx="990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Desco Asia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Asia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  <a:endParaRPr lang="en-US" altLang="en-US" sz="1600">
              <a:latin typeface="Arial Narrow" panose="020B060602020203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BB2329F-A533-44D7-B2DC-7DD3A42D1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250" y="4425037"/>
            <a:ext cx="10668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Desco Europe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European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(ESD Focus)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CD31354-523F-42F1-BA40-C40FF9699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630" y="2282857"/>
            <a:ext cx="17526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2"/>
            </a:prst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latin typeface="Arial Black" panose="020B0A04020102020204" pitchFamily="34" charset="0"/>
              </a:rPr>
              <a:t>DII</a:t>
            </a:r>
            <a:endParaRPr lang="en-US" altLang="en-US" sz="3200">
              <a:latin typeface="Arial Black" panose="020B0A04020102020204" pitchFamily="34" charset="0"/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6CD091FF-FF07-4838-B9D8-DA53B09944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0830" y="3578257"/>
            <a:ext cx="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F9C68A1A-A79C-48F6-981F-74FC467628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098" y="411165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A1F07120-45C8-4631-89C6-B9A644B75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5886" y="411165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0B04B739-89E2-4618-B546-FA684A6E6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7651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3F4F4E36-7460-4437-8955-B0D6DF538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098" y="4103077"/>
            <a:ext cx="11129938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D378B393-84E7-4794-A2D8-4FF025744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748" y="4425037"/>
            <a:ext cx="934757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MENDA/</a:t>
            </a:r>
          </a:p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EasyBraid</a:t>
            </a:r>
            <a:r>
              <a:rPr lang="en-US" altLang="en-US" sz="1400" b="1" dirty="0">
                <a:latin typeface="Arial Narrow" panose="020B0606020202030204" pitchFamily="34" charset="0"/>
              </a:rPr>
              <a:t>/</a:t>
            </a:r>
          </a:p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Tronex</a:t>
            </a:r>
            <a:r>
              <a:rPr lang="en-US" altLang="en-US" sz="1400" b="1" dirty="0">
                <a:latin typeface="Arial Narrow" panose="020B0606020202030204" pitchFamily="34" charset="0"/>
              </a:rPr>
              <a:t>/ 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Beau Tech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100" dirty="0">
                <a:latin typeface="Arial Narrow" panose="020B0606020202030204" pitchFamily="34" charset="0"/>
              </a:rPr>
              <a:t> (Diversification)</a:t>
            </a:r>
            <a:r>
              <a:rPr lang="en-US" altLang="en-US" sz="1100" b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325AB7B5-10B8-435D-BA85-203088203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530" y="4425037"/>
            <a:ext cx="10668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Protektive</a:t>
            </a:r>
            <a:r>
              <a:rPr lang="en-US" altLang="en-US" sz="1400" b="1" dirty="0">
                <a:latin typeface="Arial Narrow" panose="020B0606020202030204" pitchFamily="34" charset="0"/>
              </a:rPr>
              <a:t> Pak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Packaging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Channel</a:t>
            </a:r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691753E-52F6-4D49-B450-979D33A8F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8735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DC07058B-7A81-416D-9EDC-AF03388A5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551" y="4425037"/>
            <a:ext cx="990601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SpecialTeam</a:t>
            </a:r>
            <a:endParaRPr lang="en-US" altLang="en-US" sz="1400" b="1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Cleanroom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Assembly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and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Packaging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  <a:endParaRPr lang="en-US" alt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DABD80B4-A700-44E1-83A0-BF471348A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4998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27">
            <a:extLst>
              <a:ext uri="{FF2B5EF4-FFF2-40B4-BE49-F238E27FC236}">
                <a16:creationId xmlns:a16="http://schemas.microsoft.com/office/drawing/2014/main" id="{F778FE26-D0E9-4D43-BFF5-81A1E91FC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4318" y="4117731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51A4E90B-BE46-4826-B711-528858BC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86" y="4416457"/>
            <a:ext cx="970088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SCS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(ESD/Packaging)</a:t>
            </a: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6282668B-43F0-4072-99C2-6AF1FDBA8A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1524" y="412023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80DD1C7-C6FA-4586-B00B-504E7F8B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9939" y="4425037"/>
            <a:ext cx="1025751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Statguard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Flooring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Flooring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Dealers</a:t>
            </a:r>
          </a:p>
          <a:p>
            <a:pPr algn="ctr"/>
            <a:r>
              <a:rPr lang="en-US" altLang="en-US" sz="1000" dirty="0"/>
              <a:t>(ESD Flooring </a:t>
            </a:r>
          </a:p>
          <a:p>
            <a:pPr algn="ctr"/>
            <a:r>
              <a:rPr lang="en-US" altLang="en-US" sz="1000" dirty="0"/>
              <a:t>Solutions)</a:t>
            </a:r>
            <a:endParaRPr lang="en-US" altLang="en-US" sz="1000" dirty="0">
              <a:latin typeface="Arial Narrow" panose="020B0606020202030204" pitchFamily="34" charset="0"/>
            </a:endParaRP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5A6E4469-082A-4966-B58C-7AA900155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1037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D155DA86-E3A9-4591-B251-42495CF37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A6449B6C-39D1-4817-A58B-7BA6A5F07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450" y="4416457"/>
            <a:ext cx="990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APR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Convection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Rework</a:t>
            </a: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E8806633-1D09-4CE9-B437-ECEEE09ECFF6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1649" y="411165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CC12CD3F-1795-435B-ADBD-D621BC00A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4917" y="4416457"/>
            <a:ext cx="1027221" cy="138582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US Toyo Fan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000" dirty="0"/>
              <a:t>(Thermal </a:t>
            </a:r>
          </a:p>
          <a:p>
            <a:pPr algn="ctr"/>
            <a:r>
              <a:rPr lang="en-US" altLang="en-US" sz="1000" dirty="0"/>
              <a:t>Management)</a:t>
            </a:r>
            <a:endParaRPr lang="en-US" altLang="en-US" sz="1000" dirty="0">
              <a:latin typeface="Arial Narrow" panose="020B0606020202030204" pitchFamily="34" charset="0"/>
            </a:endParaRPr>
          </a:p>
        </p:txBody>
      </p:sp>
      <p:sp>
        <p:nvSpPr>
          <p:cNvPr id="26" name="Line 21">
            <a:extLst>
              <a:ext uri="{FF2B5EF4-FFF2-40B4-BE49-F238E27FC236}">
                <a16:creationId xmlns:a16="http://schemas.microsoft.com/office/drawing/2014/main" id="{F079E8E5-2FDF-4129-9282-E9B422C5F2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687035" y="4111657"/>
            <a:ext cx="11619" cy="319029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1">
            <a:extLst>
              <a:ext uri="{FF2B5EF4-FFF2-40B4-BE49-F238E27FC236}">
                <a16:creationId xmlns:a16="http://schemas.microsoft.com/office/drawing/2014/main" id="{6DA94AFD-226F-7B2B-FAF0-736DA5B1A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254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BE51B968-9C09-177E-0028-7D6B241E0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1739" y="4425037"/>
            <a:ext cx="990601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proNet</a:t>
            </a:r>
            <a:endParaRPr lang="en-US" altLang="en-US" sz="1400" b="1" dirty="0">
              <a:latin typeface="Arial Narrow" panose="020B0606020202030204" pitchFamily="34" charset="0"/>
            </a:endParaRPr>
          </a:p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Manufacturing</a:t>
            </a:r>
          </a:p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outsourcing </a:t>
            </a:r>
          </a:p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services and </a:t>
            </a:r>
          </a:p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engineering </a:t>
            </a:r>
          </a:p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support</a:t>
            </a:r>
            <a:endParaRPr lang="en-US" altLang="en-US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4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14">
            <a:extLst>
              <a:ext uri="{FF2B5EF4-FFF2-40B4-BE49-F238E27FC236}">
                <a16:creationId xmlns:a16="http://schemas.microsoft.com/office/drawing/2014/main" id="{648620A8-B600-D3DD-0C31-07B04BA49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57641" y="515624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14">
            <a:extLst>
              <a:ext uri="{FF2B5EF4-FFF2-40B4-BE49-F238E27FC236}">
                <a16:creationId xmlns:a16="http://schemas.microsoft.com/office/drawing/2014/main" id="{F48B0A75-115D-CD4C-1EFE-4A18DB657C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3056" y="5097264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4">
            <a:extLst>
              <a:ext uri="{FF2B5EF4-FFF2-40B4-BE49-F238E27FC236}">
                <a16:creationId xmlns:a16="http://schemas.microsoft.com/office/drawing/2014/main" id="{EFD94F68-AF30-76DC-7F5F-8B1696F37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780" y="5078410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4">
            <a:extLst>
              <a:ext uri="{FF2B5EF4-FFF2-40B4-BE49-F238E27FC236}">
                <a16:creationId xmlns:a16="http://schemas.microsoft.com/office/drawing/2014/main" id="{98C2A54D-5FA8-A2D7-F079-A6E1A55BE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1898" y="5068983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4">
            <a:extLst>
              <a:ext uri="{FF2B5EF4-FFF2-40B4-BE49-F238E27FC236}">
                <a16:creationId xmlns:a16="http://schemas.microsoft.com/office/drawing/2014/main" id="{1F0D5852-E3D8-F296-6B7E-AD7595066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0470" y="506169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4">
            <a:extLst>
              <a:ext uri="{FF2B5EF4-FFF2-40B4-BE49-F238E27FC236}">
                <a16:creationId xmlns:a16="http://schemas.microsoft.com/office/drawing/2014/main" id="{A7B660D2-2BA2-138C-A88C-BB050264DD2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1256" y="5171522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4">
            <a:extLst>
              <a:ext uri="{FF2B5EF4-FFF2-40B4-BE49-F238E27FC236}">
                <a16:creationId xmlns:a16="http://schemas.microsoft.com/office/drawing/2014/main" id="{12DF9EC3-946E-161A-BC43-7BF909623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8483" y="5177920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14">
            <a:extLst>
              <a:ext uri="{FF2B5EF4-FFF2-40B4-BE49-F238E27FC236}">
                <a16:creationId xmlns:a16="http://schemas.microsoft.com/office/drawing/2014/main" id="{A354528C-5971-FFE6-D45B-16C84873C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1256" y="4866722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4">
            <a:extLst>
              <a:ext uri="{FF2B5EF4-FFF2-40B4-BE49-F238E27FC236}">
                <a16:creationId xmlns:a16="http://schemas.microsoft.com/office/drawing/2014/main" id="{27806C00-A52B-3AA0-E1E1-4DAC6AD13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0470" y="485144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4">
            <a:extLst>
              <a:ext uri="{FF2B5EF4-FFF2-40B4-BE49-F238E27FC236}">
                <a16:creationId xmlns:a16="http://schemas.microsoft.com/office/drawing/2014/main" id="{4BA41107-6023-810D-1E44-07F26698C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1898" y="4866722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4">
            <a:extLst>
              <a:ext uri="{FF2B5EF4-FFF2-40B4-BE49-F238E27FC236}">
                <a16:creationId xmlns:a16="http://schemas.microsoft.com/office/drawing/2014/main" id="{7064F9D5-2BBB-493C-13B4-0320AB3EA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780" y="485144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4">
            <a:extLst>
              <a:ext uri="{FF2B5EF4-FFF2-40B4-BE49-F238E27FC236}">
                <a16:creationId xmlns:a16="http://schemas.microsoft.com/office/drawing/2014/main" id="{9B74691B-6956-CB92-9ACC-87CA437EA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9229" y="4866722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52949C51-014B-4BB2-AC3B-FED5E7A0D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1256" y="3618058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4">
            <a:extLst>
              <a:ext uri="{FF2B5EF4-FFF2-40B4-BE49-F238E27FC236}">
                <a16:creationId xmlns:a16="http://schemas.microsoft.com/office/drawing/2014/main" id="{0B62D682-9DC4-4425-8959-A814E7E905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0736" y="3609349"/>
            <a:ext cx="1" cy="320076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82D3C2D2-DDCA-4411-8835-CBDEDE68C0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6099" y="3633473"/>
            <a:ext cx="1" cy="320076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A1B84F10-43EC-47EF-B3E6-ABF6FF652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1898" y="3625696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7">
            <a:extLst>
              <a:ext uri="{FF2B5EF4-FFF2-40B4-BE49-F238E27FC236}">
                <a16:creationId xmlns:a16="http://schemas.microsoft.com/office/drawing/2014/main" id="{78028D77-2C17-4334-B429-11117141C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0470" y="3618058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4">
            <a:extLst>
              <a:ext uri="{FF2B5EF4-FFF2-40B4-BE49-F238E27FC236}">
                <a16:creationId xmlns:a16="http://schemas.microsoft.com/office/drawing/2014/main" id="{6CC500B5-0B7E-5A55-577E-9846F652B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8015" y="3320896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14">
            <a:extLst>
              <a:ext uri="{FF2B5EF4-FFF2-40B4-BE49-F238E27FC236}">
                <a16:creationId xmlns:a16="http://schemas.microsoft.com/office/drawing/2014/main" id="{324D0F32-401B-DDD7-A2A9-9C130C823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298" y="3313258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480B254F-9637-49A6-AD38-1DA94A5B8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8015" y="2203149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8DA03DA1-EEE7-4A49-9696-8FC0DDA0C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5720" y="2225301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0868941-2008-4515-80EA-980744A3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789091"/>
            <a:ext cx="1447800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latin typeface="Arial Narrow" panose="020B0606020202030204" pitchFamily="34" charset="0"/>
              </a:rPr>
              <a:t>Carlos De La Isla</a:t>
            </a:r>
          </a:p>
          <a:p>
            <a:pPr algn="ctr"/>
            <a:r>
              <a:rPr lang="en-US" altLang="en-US" sz="1600" b="1">
                <a:latin typeface="Arial Narrow" panose="020B0606020202030204" pitchFamily="34" charset="0"/>
              </a:rPr>
              <a:t>VP Sales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3B49EBD-01E6-405F-8382-76265CFE1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124" y="3781453"/>
            <a:ext cx="1371600" cy="116729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Sandy Staup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</a:t>
            </a:r>
            <a:br>
              <a:rPr lang="en-US" altLang="en-US" sz="1600" b="1" dirty="0">
                <a:latin typeface="Arial Narrow" panose="020B0606020202030204" pitchFamily="34" charset="0"/>
              </a:rPr>
            </a:br>
            <a:r>
              <a:rPr lang="en-US" altLang="en-US" sz="1600" b="1" dirty="0">
                <a:latin typeface="Arial Narrow" panose="020B0606020202030204" pitchFamily="34" charset="0"/>
              </a:rPr>
              <a:t>Administration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5286E57-62A4-4666-BE5E-A88071F51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045" y="1268981"/>
            <a:ext cx="54864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tx1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 dirty="0">
              <a:latin typeface="Arial Black" panose="020B0A04020102020204" pitchFamily="34" charset="0"/>
            </a:endParaRPr>
          </a:p>
          <a:p>
            <a:pPr algn="ctr"/>
            <a:r>
              <a:rPr lang="en-US" altLang="en-US" sz="2400" dirty="0">
                <a:latin typeface="Arial Black" panose="020B0A04020102020204" pitchFamily="34" charset="0"/>
              </a:rPr>
              <a:t>John Brake - CEO</a:t>
            </a:r>
          </a:p>
          <a:p>
            <a:pPr algn="ctr"/>
            <a:endParaRPr lang="en-US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2AD4B68C-AC87-42AE-9131-F1C9C1336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1256" y="3618058"/>
            <a:ext cx="6469480" cy="15276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9C0613EA-52B2-42C8-BED8-85C70789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5800" y="29735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Executive Management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441FEC66-1126-43BA-8CB4-DF2BEBC47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6742" y="3789091"/>
            <a:ext cx="1371600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Mark Hempel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Finance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1506179-7AC4-4F30-85D1-258DBA32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766C80-2B5F-4758-B75E-A6421DDAB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125" y="3781453"/>
            <a:ext cx="1371600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Ted Krueger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Purchasing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761CBFDF-8772-467C-AF24-2CA54F1B7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395" y="2377701"/>
            <a:ext cx="1371600" cy="105816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Darryl Allen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VP / 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Operations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525DBC-DB0D-4DCA-BEC2-61796A880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943" y="3766038"/>
            <a:ext cx="1371600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Marketing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DE163DDF-C6E7-4B21-A448-82D23221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936" y="2382427"/>
            <a:ext cx="1371600" cy="105816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Jeffry Brake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VP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505F38E-A0F5-DD8F-03B7-92917960B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27" y="5373783"/>
            <a:ext cx="1579233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Tommie Lee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Manager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140ED341-FF92-F942-29E4-AC1C1094D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105" y="5373783"/>
            <a:ext cx="1579233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Syndi Gasper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Manager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018E06E7-DF4C-9AC8-8D1A-5E72514E0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49" y="5366497"/>
            <a:ext cx="1579233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Eric Williams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Manager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95B7A4EC-A122-8DC5-BEE1-EDEB7AAE9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195" y="5366497"/>
            <a:ext cx="1579233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Vaughan Callan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Manager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55EBAA8C-FD8E-98A0-B62A-CDEECF69E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602" y="5354881"/>
            <a:ext cx="1579233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Rick Phillips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Manager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EDD78A8-D1AB-3D13-D8AE-F814A3386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3080" y="5336027"/>
            <a:ext cx="1579233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Fernando Amorim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Manager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D1835278-2542-0334-D698-383E2AA60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0810" y="5336027"/>
            <a:ext cx="1579233" cy="11596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Kevin Cleary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Manager</a:t>
            </a:r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00E80A9F-939E-C803-99EE-A49AFAB598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4656" y="5156247"/>
            <a:ext cx="9982985" cy="152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1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7">
            <a:extLst>
              <a:ext uri="{FF2B5EF4-FFF2-40B4-BE49-F238E27FC236}">
                <a16:creationId xmlns:a16="http://schemas.microsoft.com/office/drawing/2014/main" id="{1B7F8C4E-9E35-470B-A22C-EE85EA7B8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0776" y="3843338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75">
            <a:extLst>
              <a:ext uri="{FF2B5EF4-FFF2-40B4-BE49-F238E27FC236}">
                <a16:creationId xmlns:a16="http://schemas.microsoft.com/office/drawing/2014/main" id="{91C89268-2592-41C9-A776-D0630432F3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5588" y="1681163"/>
            <a:ext cx="0" cy="309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3D6D7B-9946-4E94-B577-3AB6BE8A9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926" y="1702594"/>
            <a:ext cx="1905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Carlos De La Isla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VP Sales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3D0E38-D262-402C-AA73-D74551761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3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Matt Bode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000" b="1" dirty="0">
                <a:latin typeface="Arial Narrow" panose="020B0606020202030204" pitchFamily="34" charset="0"/>
              </a:rPr>
              <a:t> Asia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5753638-1D97-4D37-90E8-9EBE23160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801" y="32099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Matt Hempel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27F3F563-2134-420C-B08C-F19F5695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321489"/>
            <a:ext cx="9144000" cy="6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Sales &amp; Marketing Managers</a:t>
            </a:r>
            <a:endParaRPr lang="en-US" altLang="en-US" sz="4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AB68FFC7-5643-4E11-BB6A-5096D0BE58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82165" y="4733925"/>
            <a:ext cx="8277160" cy="142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6">
            <a:extLst>
              <a:ext uri="{FF2B5EF4-FFF2-40B4-BE49-F238E27FC236}">
                <a16:creationId xmlns:a16="http://schemas.microsoft.com/office/drawing/2014/main" id="{593EB275-D931-4DC1-8DB9-F812AEA7F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27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E01C676-A5D3-4D4F-BBEB-74B4903E8C56}"/>
              </a:ext>
            </a:extLst>
          </p:cNvPr>
          <p:cNvGrpSpPr>
            <a:grpSpLocks/>
          </p:cNvGrpSpPr>
          <p:nvPr/>
        </p:nvGrpSpPr>
        <p:grpSpPr bwMode="auto">
          <a:xfrm>
            <a:off x="6254165" y="4741863"/>
            <a:ext cx="838200" cy="762000"/>
            <a:chOff x="3048000" y="4724400"/>
            <a:chExt cx="838200" cy="762000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4F680F0D-7E57-45F5-BEBB-EE4AACB0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4876800"/>
              <a:ext cx="838200" cy="609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dirty="0">
                  <a:latin typeface="Arial Narrow" panose="020B0606020202030204" pitchFamily="34" charset="0"/>
                </a:rPr>
                <a:t>Steven Burns</a:t>
              </a:r>
            </a:p>
            <a:p>
              <a:pPr algn="ctr"/>
              <a:r>
                <a:rPr lang="en-US" altLang="en-US" sz="1000" dirty="0">
                  <a:latin typeface="Arial Narrow" panose="020B0606020202030204" pitchFamily="34" charset="0"/>
                </a:rPr>
                <a:t>Brand Manager</a:t>
              </a:r>
            </a:p>
            <a:p>
              <a:pPr algn="ctr"/>
              <a:r>
                <a:rPr lang="en-US" altLang="en-US" sz="1000" b="1" dirty="0" err="1">
                  <a:latin typeface="Arial Narrow" panose="020B0606020202030204" pitchFamily="34" charset="0"/>
                </a:rPr>
                <a:t>Desco</a:t>
              </a:r>
              <a:r>
                <a:rPr lang="en-US" altLang="en-US" sz="1000" b="1" dirty="0">
                  <a:latin typeface="Arial Narrow" panose="020B0606020202030204" pitchFamily="34" charset="0"/>
                </a:rPr>
                <a:t> Europe</a:t>
              </a:r>
              <a:endParaRPr lang="en-US" altLang="en-US" sz="1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17">
              <a:extLst>
                <a:ext uri="{FF2B5EF4-FFF2-40B4-BE49-F238E27FC236}">
                  <a16:creationId xmlns:a16="http://schemas.microsoft.com/office/drawing/2014/main" id="{508D8BD0-FA9D-4E95-B843-73873FD8C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4724400"/>
              <a:ext cx="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Line 22">
            <a:extLst>
              <a:ext uri="{FF2B5EF4-FFF2-40B4-BE49-F238E27FC236}">
                <a16:creationId xmlns:a16="http://schemas.microsoft.com/office/drawing/2014/main" id="{04F8E855-FAA6-43D0-A118-256B8C83B4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599" y="2802775"/>
            <a:ext cx="5750495" cy="2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C6EE7554-D2A7-4578-AD75-31D1AFD5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01" y="38957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Tanel Barrow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 </a:t>
            </a:r>
          </a:p>
          <a:p>
            <a:pPr algn="ctr"/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CAB603F4-08C1-4DF5-9533-41EE5D97E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809875"/>
            <a:ext cx="0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5">
            <a:extLst>
              <a:ext uri="{FF2B5EF4-FFF2-40B4-BE49-F238E27FC236}">
                <a16:creationId xmlns:a16="http://schemas.microsoft.com/office/drawing/2014/main" id="{63ED902C-9423-42EA-83DF-7C7E8E0C6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95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2B089BC7-3546-4F14-B72D-018D4B5B8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29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Alyssa Shaw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Menda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4" name="Line 27">
            <a:extLst>
              <a:ext uri="{FF2B5EF4-FFF2-40B4-BE49-F238E27FC236}">
                <a16:creationId xmlns:a16="http://schemas.microsoft.com/office/drawing/2014/main" id="{E035629F-72AA-491B-BC7C-3D51DF0A4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01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116FABF8-E2F4-490A-83AD-7B4525E4B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003" y="4905375"/>
            <a:ext cx="963612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Rob DaRosa</a:t>
            </a:r>
          </a:p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>
                <a:latin typeface="Arial Narrow" panose="020B0606020202030204" pitchFamily="34" charset="0"/>
              </a:rPr>
              <a:t>Statguard Flooring</a:t>
            </a:r>
            <a:endParaRPr lang="en-US" altLang="en-US" sz="1000" b="1">
              <a:latin typeface="Times New Roman" panose="02020603050405020304" pitchFamily="18" charset="0"/>
            </a:endParaRPr>
          </a:p>
        </p:txBody>
      </p:sp>
      <p:sp>
        <p:nvSpPr>
          <p:cNvPr id="26" name="Line 29">
            <a:extLst>
              <a:ext uri="{FF2B5EF4-FFF2-40B4-BE49-F238E27FC236}">
                <a16:creationId xmlns:a16="http://schemas.microsoft.com/office/drawing/2014/main" id="{86151B1F-4B88-4362-B158-B82BB84D5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6415" y="475297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5">
            <a:extLst>
              <a:ext uri="{FF2B5EF4-FFF2-40B4-BE49-F238E27FC236}">
                <a16:creationId xmlns:a16="http://schemas.microsoft.com/office/drawing/2014/main" id="{554D9D89-85CC-47E8-BDD2-9ABD73FA3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8690" y="231219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6">
            <a:extLst>
              <a:ext uri="{FF2B5EF4-FFF2-40B4-BE49-F238E27FC236}">
                <a16:creationId xmlns:a16="http://schemas.microsoft.com/office/drawing/2014/main" id="{0430B3C1-D34B-4B97-ADD5-22241C492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9014" y="2484275"/>
            <a:ext cx="18175" cy="22496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619B58A4-B13B-41A0-B3CF-8BDB1FE98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5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Norma Nahale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Protektive</a:t>
            </a:r>
            <a:r>
              <a:rPr lang="en-US" altLang="en-US" sz="1000" b="1" dirty="0">
                <a:latin typeface="Arial Narrow" panose="020B0606020202030204" pitchFamily="34" charset="0"/>
              </a:rPr>
              <a:t> Pak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30" name="Line 38">
            <a:extLst>
              <a:ext uri="{FF2B5EF4-FFF2-40B4-BE49-F238E27FC236}">
                <a16:creationId xmlns:a16="http://schemas.microsoft.com/office/drawing/2014/main" id="{8E1FAB68-EE3C-4875-835B-BDC6F1FF5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45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41">
            <a:extLst>
              <a:ext uri="{FF2B5EF4-FFF2-40B4-BE49-F238E27FC236}">
                <a16:creationId xmlns:a16="http://schemas.microsoft.com/office/drawing/2014/main" id="{0A00A03C-3DEA-4DDC-9BFE-DFA2EF89C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6601" y="381952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188D3703-1F9D-4283-A5DE-D8066163A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565" y="4886325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Cle Williams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SpecialTeam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1D1031E4-5135-4C66-81C7-8977133EF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25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61">
            <a:extLst>
              <a:ext uri="{FF2B5EF4-FFF2-40B4-BE49-F238E27FC236}">
                <a16:creationId xmlns:a16="http://schemas.microsoft.com/office/drawing/2014/main" id="{BDAC3638-A353-4B81-AB91-217F5039A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276" y="322897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Mike Horngren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37" name="Rectangle 64">
            <a:extLst>
              <a:ext uri="{FF2B5EF4-FFF2-40B4-BE49-F238E27FC236}">
                <a16:creationId xmlns:a16="http://schemas.microsoft.com/office/drawing/2014/main" id="{5F81C849-F067-412A-8E9F-38CEAEB1F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7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Jeffry Brake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 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000" b="1" dirty="0">
                <a:latin typeface="Arial Narrow" panose="020B0606020202030204" pitchFamily="34" charset="0"/>
              </a:rPr>
              <a:t>  / </a:t>
            </a:r>
            <a:r>
              <a:rPr lang="en-US" altLang="en-US" sz="1000" b="1" dirty="0" err="1">
                <a:latin typeface="Arial Narrow" panose="020B0606020202030204" pitchFamily="34" charset="0"/>
              </a:rPr>
              <a:t>proNet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10E1B3EF-0708-4A80-BC73-FE76BB65F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393" y="32099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Olivia Berwick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40" name="Line 67">
            <a:extLst>
              <a:ext uri="{FF2B5EF4-FFF2-40B4-BE49-F238E27FC236}">
                <a16:creationId xmlns:a16="http://schemas.microsoft.com/office/drawing/2014/main" id="{A3B7B903-859D-4916-A617-EC1A0EC35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4401" y="3819525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68">
            <a:extLst>
              <a:ext uri="{FF2B5EF4-FFF2-40B4-BE49-F238E27FC236}">
                <a16:creationId xmlns:a16="http://schemas.microsoft.com/office/drawing/2014/main" id="{D755EDD6-369D-43F2-BF37-38037A92DA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2401" y="42005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69">
            <a:extLst>
              <a:ext uri="{FF2B5EF4-FFF2-40B4-BE49-F238E27FC236}">
                <a16:creationId xmlns:a16="http://schemas.microsoft.com/office/drawing/2014/main" id="{1E23364A-58A7-465F-B4AC-090C31062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9" y="38957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Ganesh Sah</a:t>
            </a:r>
          </a:p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44" name="Line 73">
            <a:extLst>
              <a:ext uri="{FF2B5EF4-FFF2-40B4-BE49-F238E27FC236}">
                <a16:creationId xmlns:a16="http://schemas.microsoft.com/office/drawing/2014/main" id="{73BEBCE8-3DAB-4494-B29D-759F6A2402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3251" y="2815454"/>
            <a:ext cx="0" cy="4131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74">
            <a:extLst>
              <a:ext uri="{FF2B5EF4-FFF2-40B4-BE49-F238E27FC236}">
                <a16:creationId xmlns:a16="http://schemas.microsoft.com/office/drawing/2014/main" id="{53C9B8C7-636B-4E60-A717-B9CD4532B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301" y="1702594"/>
            <a:ext cx="1905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VP Marketing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093F87DE-1756-489A-A60E-053533800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114" y="3890963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Axel Jimenez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 </a:t>
            </a:r>
          </a:p>
          <a:p>
            <a:pPr algn="ctr"/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47" name="Line 68">
            <a:extLst>
              <a:ext uri="{FF2B5EF4-FFF2-40B4-BE49-F238E27FC236}">
                <a16:creationId xmlns:a16="http://schemas.microsoft.com/office/drawing/2014/main" id="{A7E035AC-7794-422D-9ACB-B4368CA468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90201" y="42005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68">
            <a:extLst>
              <a:ext uri="{FF2B5EF4-FFF2-40B4-BE49-F238E27FC236}">
                <a16:creationId xmlns:a16="http://schemas.microsoft.com/office/drawing/2014/main" id="{66552D98-0E02-4F9E-84D2-E7A60B109F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90201" y="3514725"/>
            <a:ext cx="92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68">
            <a:extLst>
              <a:ext uri="{FF2B5EF4-FFF2-40B4-BE49-F238E27FC236}">
                <a16:creationId xmlns:a16="http://schemas.microsoft.com/office/drawing/2014/main" id="{2CA9E400-7756-4EAA-9A8A-D81242856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2401" y="35147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6">
            <a:extLst>
              <a:ext uri="{FF2B5EF4-FFF2-40B4-BE49-F238E27FC236}">
                <a16:creationId xmlns:a16="http://schemas.microsoft.com/office/drawing/2014/main" id="{6D22A057-60FA-4CFC-A58A-5E4A952E6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21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64">
            <a:extLst>
              <a:ext uri="{FF2B5EF4-FFF2-40B4-BE49-F238E27FC236}">
                <a16:creationId xmlns:a16="http://schemas.microsoft.com/office/drawing/2014/main" id="{03627CAF-5AA4-4DF0-9628-96497EF2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1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 </a:t>
            </a:r>
          </a:p>
          <a:p>
            <a:pPr algn="ctr"/>
            <a:r>
              <a:rPr lang="en-US" altLang="en-US" sz="1000" b="1" dirty="0">
                <a:latin typeface="Arial Narrow" panose="020B0606020202030204" pitchFamily="34" charset="0"/>
              </a:rPr>
              <a:t>SCS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D9EC8F98-9915-4E84-B242-722FBE98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6836F5D2-C172-4091-848D-FF99325D0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1515" y="4905375"/>
            <a:ext cx="147212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Todd Brake / Victor Arellano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Managers</a:t>
            </a:r>
          </a:p>
          <a:p>
            <a:pPr algn="ctr"/>
            <a:r>
              <a:rPr lang="en-US" altLang="en-US" sz="1000" b="1" dirty="0">
                <a:latin typeface="Arial Narrow" panose="020B0606020202030204" pitchFamily="34" charset="0"/>
              </a:rPr>
              <a:t>APR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5" name="Line 45">
            <a:extLst>
              <a:ext uri="{FF2B5EF4-FFF2-40B4-BE49-F238E27FC236}">
                <a16:creationId xmlns:a16="http://schemas.microsoft.com/office/drawing/2014/main" id="{28D2A1D0-CB99-4083-A258-456C5509C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9329" y="475531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35">
            <a:extLst>
              <a:ext uri="{FF2B5EF4-FFF2-40B4-BE49-F238E27FC236}">
                <a16:creationId xmlns:a16="http://schemas.microsoft.com/office/drawing/2014/main" id="{6662001A-966D-4C3D-AF9E-30B2E76093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7281" y="231219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2">
            <a:extLst>
              <a:ext uri="{FF2B5EF4-FFF2-40B4-BE49-F238E27FC236}">
                <a16:creationId xmlns:a16="http://schemas.microsoft.com/office/drawing/2014/main" id="{FDE7EE0B-0326-435C-9A1C-83E4E9F4F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5455" y="2447923"/>
            <a:ext cx="2413235" cy="238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Line 68">
            <a:extLst>
              <a:ext uri="{FF2B5EF4-FFF2-40B4-BE49-F238E27FC236}">
                <a16:creationId xmlns:a16="http://schemas.microsoft.com/office/drawing/2014/main" id="{804A6D4F-644F-4781-93B0-5017334077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0031" y="3506998"/>
            <a:ext cx="282057" cy="78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4" name="Line 68">
            <a:extLst>
              <a:ext uri="{FF2B5EF4-FFF2-40B4-BE49-F238E27FC236}">
                <a16:creationId xmlns:a16="http://schemas.microsoft.com/office/drawing/2014/main" id="{9FE31A01-7983-4579-B5CE-711BFFD163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30587" y="3521643"/>
            <a:ext cx="282057" cy="78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842D2D23-6BE2-4DF6-911D-007C62FDE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265" y="3225384"/>
            <a:ext cx="1262566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Henry Salgado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  <a:r>
              <a:rPr lang="en-US" altLang="en-US" sz="1200" b="1" dirty="0">
                <a:latin typeface="Arial Narrow" panose="020B0606020202030204" pitchFamily="34" charset="0"/>
              </a:rPr>
              <a:t>SCS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66" name="Rectangle 5">
            <a:extLst>
              <a:ext uri="{FF2B5EF4-FFF2-40B4-BE49-F238E27FC236}">
                <a16:creationId xmlns:a16="http://schemas.microsoft.com/office/drawing/2014/main" id="{67A9130A-0852-4E7C-9391-61DC5A67B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164" y="3232954"/>
            <a:ext cx="1357203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Gregg Heckler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  <a:r>
              <a:rPr lang="en-US" altLang="en-US" sz="12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200" b="1" dirty="0">
                <a:latin typeface="Arial Narrow" panose="020B0606020202030204" pitchFamily="34" charset="0"/>
              </a:rPr>
              <a:t>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6" name="Line 68">
            <a:extLst>
              <a:ext uri="{FF2B5EF4-FFF2-40B4-BE49-F238E27FC236}">
                <a16:creationId xmlns:a16="http://schemas.microsoft.com/office/drawing/2014/main" id="{D06B4515-C4C3-4FD0-965D-111B961D44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03149" y="3517697"/>
            <a:ext cx="282057" cy="78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Rectangle 72">
            <a:extLst>
              <a:ext uri="{FF2B5EF4-FFF2-40B4-BE49-F238E27FC236}">
                <a16:creationId xmlns:a16="http://schemas.microsoft.com/office/drawing/2014/main" id="{337AEDC5-49D0-4672-806A-D9CCEA518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1929" y="3202198"/>
            <a:ext cx="968766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Matt Bode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</a:p>
          <a:p>
            <a:pPr algn="ctr"/>
            <a:r>
              <a:rPr lang="en-US" altLang="en-US" sz="1200" b="1" dirty="0">
                <a:latin typeface="Arial Narrow" panose="020B0606020202030204" pitchFamily="34" charset="0"/>
              </a:rPr>
              <a:t>Asia</a:t>
            </a:r>
            <a:endParaRPr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62" name="Rectangle 72">
            <a:extLst>
              <a:ext uri="{FF2B5EF4-FFF2-40B4-BE49-F238E27FC236}">
                <a16:creationId xmlns:a16="http://schemas.microsoft.com/office/drawing/2014/main" id="{0E631B88-DF3E-4AD5-8664-823151315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9389" y="3210014"/>
            <a:ext cx="115097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Vaughan Callan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</a:p>
          <a:p>
            <a:pPr algn="ctr"/>
            <a:r>
              <a:rPr lang="en-US" altLang="en-US" sz="12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200" b="1" dirty="0">
                <a:latin typeface="Arial Narrow" panose="020B0606020202030204" pitchFamily="34" charset="0"/>
              </a:rPr>
              <a:t> Europe</a:t>
            </a:r>
            <a:endParaRPr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7" name="Line 68">
            <a:extLst>
              <a:ext uri="{FF2B5EF4-FFF2-40B4-BE49-F238E27FC236}">
                <a16:creationId xmlns:a16="http://schemas.microsoft.com/office/drawing/2014/main" id="{2034D5F9-5D1A-8B66-9ABD-8C19616EA4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07593" y="3529965"/>
            <a:ext cx="92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28DD10-105A-9D33-2E61-14FB6841A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294" y="3228608"/>
            <a:ext cx="1357203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Kevin Cleary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  <a:r>
              <a:rPr lang="en-US" altLang="en-US" sz="12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200" b="1" dirty="0">
                <a:latin typeface="Arial Narrow" panose="020B0606020202030204" pitchFamily="34" charset="0"/>
              </a:rPr>
              <a:t>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7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1B55D0F-EF2D-4E0F-8A66-C075CFAF1B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456841"/>
              </p:ext>
            </p:extLst>
          </p:nvPr>
        </p:nvGraphicFramePr>
        <p:xfrm>
          <a:off x="2409825" y="1699927"/>
          <a:ext cx="7620000" cy="384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219198" imgH="1066929" progId="MS_ClipArt_Gallery.2">
                  <p:embed/>
                </p:oleObj>
              </mc:Choice>
              <mc:Fallback>
                <p:oleObj name="Clip" r:id="rId2" imgW="2219198" imgH="1066929" progId="MS_ClipArt_Gallery.2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31B55D0F-EF2D-4E0F-8A66-C075CFAF1B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1699927"/>
                        <a:ext cx="7620000" cy="384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09E0D9E-A28A-4FC0-8EDD-DC8DF262F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888" y="3339815"/>
            <a:ext cx="3741737" cy="2627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08FC287-F86A-49F8-A043-14E214EAB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879" y="2939162"/>
            <a:ext cx="5268913" cy="26971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building with cars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8BA03F03-C5FB-4C75-B61A-90A8D712B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72" y="3122995"/>
            <a:ext cx="3295076" cy="24699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1C0A0935-5B46-4062-80D7-15DBDDF7F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41" y="3655727"/>
            <a:ext cx="3031466" cy="27120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E93E5F-BC55-492E-94E6-F46DEC73B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425" y="3897027"/>
            <a:ext cx="2601913" cy="2259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16502F4-7AF5-45BA-B73D-B65BBE4DBE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10362" r="12651" b="16036"/>
          <a:stretch/>
        </p:blipFill>
        <p:spPr>
          <a:xfrm>
            <a:off x="3553731" y="3202618"/>
            <a:ext cx="3771611" cy="26795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7" name="Picture 46" descr="A picture containing building, outdoor, sky, stone&#10;&#10;Description automatically generated">
            <a:extLst>
              <a:ext uri="{FF2B5EF4-FFF2-40B4-BE49-F238E27FC236}">
                <a16:creationId xmlns:a16="http://schemas.microsoft.com/office/drawing/2014/main" id="{0FA561D8-1D0B-4DD5-BB3F-F233FEFFFE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77" y="3114953"/>
            <a:ext cx="3541955" cy="26564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86" descr="RochesterSmall">
            <a:extLst>
              <a:ext uri="{FF2B5EF4-FFF2-40B4-BE49-F238E27FC236}">
                <a16:creationId xmlns:a16="http://schemas.microsoft.com/office/drawing/2014/main" id="{3DE16689-A140-4DD4-8D0A-15B0BAB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725" y="3130265"/>
            <a:ext cx="4343400" cy="2849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3" descr="building Menda">
            <a:extLst>
              <a:ext uri="{FF2B5EF4-FFF2-40B4-BE49-F238E27FC236}">
                <a16:creationId xmlns:a16="http://schemas.microsoft.com/office/drawing/2014/main" id="{347CD399-D228-49CE-98C8-24236766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452527"/>
            <a:ext cx="3810000" cy="2565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4" descr="PPK building">
            <a:extLst>
              <a:ext uri="{FF2B5EF4-FFF2-40B4-BE49-F238E27FC236}">
                <a16:creationId xmlns:a16="http://schemas.microsoft.com/office/drawing/2014/main" id="{745FDFF1-B702-4E91-BB54-BD40E8B2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604927"/>
            <a:ext cx="3568700" cy="2381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2398F-51D0-47FC-9C5E-D7C50D741E2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3463640"/>
            <a:ext cx="4029075" cy="269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6" descr="building Chino">
            <a:extLst>
              <a:ext uri="{FF2B5EF4-FFF2-40B4-BE49-F238E27FC236}">
                <a16:creationId xmlns:a16="http://schemas.microsoft.com/office/drawing/2014/main" id="{038FF683-BF18-4D1C-8043-2579DD519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681127"/>
            <a:ext cx="3656013" cy="2741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5" descr="SpecialTeam_FactorySmall">
            <a:extLst>
              <a:ext uri="{FF2B5EF4-FFF2-40B4-BE49-F238E27FC236}">
                <a16:creationId xmlns:a16="http://schemas.microsoft.com/office/drawing/2014/main" id="{2461F770-BB79-4BEB-B1D9-2DDD8809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3092" y="2721833"/>
            <a:ext cx="4572000" cy="3060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6">
            <a:extLst>
              <a:ext uri="{FF2B5EF4-FFF2-40B4-BE49-F238E27FC236}">
                <a16:creationId xmlns:a16="http://schemas.microsoft.com/office/drawing/2014/main" id="{F7D540B5-7988-4DB6-9196-7512F980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5" y="3452527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Yachimata City, Chiba, Japan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86902C38-1FC0-4ABD-972C-9204972F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3071527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Canton, MA</a:t>
            </a:r>
            <a:endParaRPr lang="en-US" altLang="en-US" sz="2000">
              <a:latin typeface="Impact" panose="020B0806030902050204" pitchFamily="34" charset="0"/>
            </a:endParaRPr>
          </a:p>
        </p:txBody>
      </p:sp>
      <p:sp>
        <p:nvSpPr>
          <p:cNvPr id="15" name="Text Box 37">
            <a:extLst>
              <a:ext uri="{FF2B5EF4-FFF2-40B4-BE49-F238E27FC236}">
                <a16:creationId xmlns:a16="http://schemas.microsoft.com/office/drawing/2014/main" id="{70DF28B6-FAF5-479E-AF24-C1EE0FCA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2538127"/>
            <a:ext cx="15684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b="1" dirty="0" err="1">
                <a:solidFill>
                  <a:srgbClr val="FFCC00"/>
                </a:solidFill>
                <a:latin typeface="Arial Narrow" panose="020B0606020202030204" pitchFamily="34" charset="0"/>
              </a:rPr>
              <a:t>Letchworth</a:t>
            </a:r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, UK</a:t>
            </a:r>
          </a:p>
          <a:p>
            <a:pPr algn="ctr">
              <a:defRPr/>
            </a:pPr>
            <a:endParaRPr lang="en-US" alt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FEEAC970-6CFD-48EC-BD32-26EBEA448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270640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48">
            <a:extLst>
              <a:ext uri="{FF2B5EF4-FFF2-40B4-BE49-F238E27FC236}">
                <a16:creationId xmlns:a16="http://schemas.microsoft.com/office/drawing/2014/main" id="{7F34F59C-25F0-4F4E-82D0-2B02ABDC1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267465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" name="Text Box 46">
            <a:extLst>
              <a:ext uri="{FF2B5EF4-FFF2-40B4-BE49-F238E27FC236}">
                <a16:creationId xmlns:a16="http://schemas.microsoft.com/office/drawing/2014/main" id="{B48B6C67-F2E0-4993-9A77-607FF1D19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8" y="2766727"/>
            <a:ext cx="1785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b="1" dirty="0" err="1">
                <a:solidFill>
                  <a:srgbClr val="FFCC00"/>
                </a:solidFill>
                <a:latin typeface="Arial Narrow" panose="020B0606020202030204" pitchFamily="34" charset="0"/>
              </a:rPr>
              <a:t>Crowborough</a:t>
            </a:r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, UK</a:t>
            </a:r>
            <a:endParaRPr lang="en-US" alt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Text Box 52">
            <a:extLst>
              <a:ext uri="{FF2B5EF4-FFF2-40B4-BE49-F238E27FC236}">
                <a16:creationId xmlns:a16="http://schemas.microsoft.com/office/drawing/2014/main" id="{4518837F-40F0-44D7-BA02-0F7DBA48A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3376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82">
            <a:extLst>
              <a:ext uri="{FF2B5EF4-FFF2-40B4-BE49-F238E27FC236}">
                <a16:creationId xmlns:a16="http://schemas.microsoft.com/office/drawing/2014/main" id="{E2BF1C37-A78E-4630-A20A-862F5AB36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31858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id="{E0C22A50-970B-426D-8242-275141D50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2766727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Rochester, NH</a:t>
            </a:r>
            <a:endParaRPr lang="en-US" altLang="en-US" sz="2000" b="1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FD34F1D6-5460-477C-8F84-D3BB9E76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3528727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Miami, FL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id="{DB767219-52FF-4388-845D-19043CE57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3300127"/>
            <a:ext cx="12779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Sanford, NC</a:t>
            </a:r>
            <a:endParaRPr lang="en-US" altLang="en-US" b="1">
              <a:latin typeface="Arial Narrow" panose="020B0606020202030204" pitchFamily="34" charset="0"/>
            </a:endParaRPr>
          </a:p>
        </p:txBody>
      </p:sp>
      <p:sp>
        <p:nvSpPr>
          <p:cNvPr id="24" name="Text Box 82">
            <a:extLst>
              <a:ext uri="{FF2B5EF4-FFF2-40B4-BE49-F238E27FC236}">
                <a16:creationId xmlns:a16="http://schemas.microsoft.com/office/drawing/2014/main" id="{761ABA4C-6EB7-4A81-A30D-DAEA731B9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3376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7EF7BC56-689C-4B5D-B7F5-1A1CE61C9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445" y="3586909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Chino, CA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26" name="Text Box 41">
            <a:extLst>
              <a:ext uri="{FF2B5EF4-FFF2-40B4-BE49-F238E27FC236}">
                <a16:creationId xmlns:a16="http://schemas.microsoft.com/office/drawing/2014/main" id="{B5B858B0-F595-4489-8345-61AE819B2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078" y="3170111"/>
            <a:ext cx="1831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Santa Barbara, CA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F189CB21-C79F-4B08-83D3-9408D775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611" y="381273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Yorba Linda, CA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EC7799FE-AC50-4C5E-B177-868D590A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5465477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Text Box 30">
            <a:extLst>
              <a:ext uri="{FF2B5EF4-FFF2-40B4-BE49-F238E27FC236}">
                <a16:creationId xmlns:a16="http://schemas.microsoft.com/office/drawing/2014/main" id="{9578EE0E-E9FC-480F-B25E-1B26F09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333187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id="{4E910341-AD40-4642-A931-9DBC3200A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296675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ED8F9C2D-E4E2-4327-A19E-074A8BD83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2920715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32" name="Text Box 40">
            <a:extLst>
              <a:ext uri="{FF2B5EF4-FFF2-40B4-BE49-F238E27FC236}">
                <a16:creationId xmlns:a16="http://schemas.microsoft.com/office/drawing/2014/main" id="{3670AC7F-37A4-475C-87CE-E30BFBF69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225" y="32239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3" name="Text Box 42">
            <a:extLst>
              <a:ext uri="{FF2B5EF4-FFF2-40B4-BE49-F238E27FC236}">
                <a16:creationId xmlns:a16="http://schemas.microsoft.com/office/drawing/2014/main" id="{03E97588-25A7-44CC-A218-08ADB84BA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79662" y="400617"/>
            <a:ext cx="9144000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Locations</a:t>
            </a:r>
            <a:endParaRPr lang="en-US" altLang="en-US" sz="4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CE77765F-C53C-441A-B109-C7EEFBD4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5465477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Text Box 67">
            <a:extLst>
              <a:ext uri="{FF2B5EF4-FFF2-40B4-BE49-F238E27FC236}">
                <a16:creationId xmlns:a16="http://schemas.microsoft.com/office/drawing/2014/main" id="{13B6090F-83EE-42C8-A0F9-7D6F0A756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3025" y="31477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" name="Text Box 84">
            <a:extLst>
              <a:ext uri="{FF2B5EF4-FFF2-40B4-BE49-F238E27FC236}">
                <a16:creationId xmlns:a16="http://schemas.microsoft.com/office/drawing/2014/main" id="{0B11AF75-B8E7-4B7E-ADAC-B805117E1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25" y="4360577"/>
            <a:ext cx="1676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Singapore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0">
            <a:extLst>
              <a:ext uri="{FF2B5EF4-FFF2-40B4-BE49-F238E27FC236}">
                <a16:creationId xmlns:a16="http://schemas.microsoft.com/office/drawing/2014/main" id="{3379E2D3-E1B9-49DD-AF10-ED080AC9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4138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" name="Text Box 31">
            <a:extLst>
              <a:ext uri="{FF2B5EF4-FFF2-40B4-BE49-F238E27FC236}">
                <a16:creationId xmlns:a16="http://schemas.microsoft.com/office/drawing/2014/main" id="{E87F808D-B151-4772-85D1-78AA8D2C8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594716"/>
            <a:ext cx="1762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Minnetonka, MN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41" name="Text Box 40">
            <a:extLst>
              <a:ext uri="{FF2B5EF4-FFF2-40B4-BE49-F238E27FC236}">
                <a16:creationId xmlns:a16="http://schemas.microsoft.com/office/drawing/2014/main" id="{88DCC470-5FB1-4947-A655-482EE3894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363" y="2749265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" name="Text Box 8">
            <a:extLst>
              <a:ext uri="{FF2B5EF4-FFF2-40B4-BE49-F238E27FC236}">
                <a16:creationId xmlns:a16="http://schemas.microsoft.com/office/drawing/2014/main" id="{D4286575-EEC1-4AFD-B445-42BCB1899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79" name="Text Box 41">
            <a:extLst>
              <a:ext uri="{FF2B5EF4-FFF2-40B4-BE49-F238E27FC236}">
                <a16:creationId xmlns:a16="http://schemas.microsoft.com/office/drawing/2014/main" id="{F1559A31-BF98-4AF1-B19F-B61F579F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581" y="2965601"/>
            <a:ext cx="13003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Fairfield, CA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sp>
        <p:nvSpPr>
          <p:cNvPr id="80" name="Text Box 40">
            <a:extLst>
              <a:ext uri="{FF2B5EF4-FFF2-40B4-BE49-F238E27FC236}">
                <a16:creationId xmlns:a16="http://schemas.microsoft.com/office/drawing/2014/main" id="{5F96AE40-9C44-4302-B201-690DB6AC3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15" y="3025164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 descr="A building with garages&#10;&#10;Description automatically generated with low confidence">
            <a:extLst>
              <a:ext uri="{FF2B5EF4-FFF2-40B4-BE49-F238E27FC236}">
                <a16:creationId xmlns:a16="http://schemas.microsoft.com/office/drawing/2014/main" id="{8C4E4419-57F9-FFA1-BF94-FCB582098B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77" y="3090861"/>
            <a:ext cx="4441309" cy="27826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 Box 41">
            <a:extLst>
              <a:ext uri="{FF2B5EF4-FFF2-40B4-BE49-F238E27FC236}">
                <a16:creationId xmlns:a16="http://schemas.microsoft.com/office/drawing/2014/main" id="{D7A0C9F5-50D7-9047-4053-B218F3F2C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103" y="3375885"/>
            <a:ext cx="1362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Anaheim, CA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sp>
        <p:nvSpPr>
          <p:cNvPr id="11" name="Text Box 40">
            <a:extLst>
              <a:ext uri="{FF2B5EF4-FFF2-40B4-BE49-F238E27FC236}">
                <a16:creationId xmlns:a16="http://schemas.microsoft.com/office/drawing/2014/main" id="{DFCD043A-0D0B-7D5F-EE94-DE4AC60C5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458" y="3324183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4" name="Picture 43" descr="Bassett Hall with a lot of windows&#10;&#10;Description automatically generated">
            <a:extLst>
              <a:ext uri="{FF2B5EF4-FFF2-40B4-BE49-F238E27FC236}">
                <a16:creationId xmlns:a16="http://schemas.microsoft.com/office/drawing/2014/main" id="{BAA912E8-E570-5097-133B-73D5668B1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10" y="3196268"/>
            <a:ext cx="4047392" cy="26589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14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  <p:bldP spid="29" grpId="0" autoUpdateAnimBg="0"/>
      <p:bldP spid="30" grpId="0" autoUpdateAnimBg="0"/>
      <p:bldP spid="31" grpId="0" autoUpdateAnimBg="0"/>
      <p:bldP spid="32" grpId="0" autoUpdateAnimBg="0"/>
      <p:bldP spid="35" grpId="0" autoUpdateAnimBg="0"/>
      <p:bldP spid="36" grpId="0" autoUpdateAnimBg="0"/>
      <p:bldP spid="37" grpId="0" autoUpdateAnimBg="0"/>
      <p:bldP spid="40" grpId="0" autoUpdateAnimBg="0"/>
      <p:bldP spid="41" grpId="0" autoUpdateAnimBg="0"/>
      <p:bldP spid="79" grpId="0" autoUpdateAnimBg="0"/>
      <p:bldP spid="80" grpId="0" autoUpdateAnimBg="0"/>
      <p:bldP spid="9" grpId="0" autoUpdateAnimBg="0"/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52857E-E836-49AC-8486-D7FCE2FE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2" y="1897063"/>
            <a:ext cx="739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latin typeface="Arial Black" panose="020B0A04020102020204" pitchFamily="34" charset="0"/>
              </a:rPr>
              <a:t>Broadest Offering of ESD Control Solutions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" name="Picture 6" descr="37000">
            <a:extLst>
              <a:ext uri="{FF2B5EF4-FFF2-40B4-BE49-F238E27FC236}">
                <a16:creationId xmlns:a16="http://schemas.microsoft.com/office/drawing/2014/main" id="{A95FCBD4-01FD-4B44-AB33-9CFEDB7B0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265" y="5228176"/>
            <a:ext cx="14478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ypeB2">
            <a:extLst>
              <a:ext uri="{FF2B5EF4-FFF2-40B4-BE49-F238E27FC236}">
                <a16:creationId xmlns:a16="http://schemas.microsoft.com/office/drawing/2014/main" id="{77AF6FF4-72FC-45D3-B1D4-7E4C556E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431" y="5302247"/>
            <a:ext cx="1752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73750">
            <a:extLst>
              <a:ext uri="{FF2B5EF4-FFF2-40B4-BE49-F238E27FC236}">
                <a16:creationId xmlns:a16="http://schemas.microsoft.com/office/drawing/2014/main" id="{20697111-4078-42F7-8216-1256AEEAB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570" y="3327852"/>
            <a:ext cx="129857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50663">
            <a:extLst>
              <a:ext uri="{FF2B5EF4-FFF2-40B4-BE49-F238E27FC236}">
                <a16:creationId xmlns:a16="http://schemas.microsoft.com/office/drawing/2014/main" id="{74CE19A7-D2D6-4CD6-B4B1-479E1C43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6202" y="3420484"/>
            <a:ext cx="947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06722">
            <a:extLst>
              <a:ext uri="{FF2B5EF4-FFF2-40B4-BE49-F238E27FC236}">
                <a16:creationId xmlns:a16="http://schemas.microsoft.com/office/drawing/2014/main" id="{7FCD8CE2-2586-4699-9C76-315A9B503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829" y="523875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TapesMisc">
            <a:extLst>
              <a:ext uri="{FF2B5EF4-FFF2-40B4-BE49-F238E27FC236}">
                <a16:creationId xmlns:a16="http://schemas.microsoft.com/office/drawing/2014/main" id="{B10D268D-ADF2-42CB-A2EA-FD7BBE2C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956" y="5245642"/>
            <a:ext cx="152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F0A64BF2-6076-4EF0-BD8C-8D56026A8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33655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cs typeface="Arial" panose="020B0604020202020204" pitchFamily="34" charset="0"/>
              </a:rPr>
              <a:t>DESCO INDUSTRIES INC</a:t>
            </a:r>
            <a:endParaRPr lang="en-US" altLang="en-US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cs typeface="Arial" panose="020B0604020202020204" pitchFamily="34" charset="0"/>
            </a:endParaRPr>
          </a:p>
        </p:txBody>
      </p:sp>
      <p:pic>
        <p:nvPicPr>
          <p:cNvPr id="10" name="Picture 20" descr="23681">
            <a:extLst>
              <a:ext uri="{FF2B5EF4-FFF2-40B4-BE49-F238E27FC236}">
                <a16:creationId xmlns:a16="http://schemas.microsoft.com/office/drawing/2014/main" id="{8EE3DB57-89E2-40C6-8C95-5EF7DCCF7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3349626"/>
            <a:ext cx="1146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3DD5102-D45D-479D-B79E-045E429CCD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131" y="3452471"/>
            <a:ext cx="14954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E3E60EBB-2631-4C99-ABAA-1D00B8E58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291" y="3410959"/>
            <a:ext cx="1219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96030A8-0916-4DF7-A825-82E6993E9BB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899" y="5170484"/>
            <a:ext cx="4889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FB35189-EF95-435C-AEEF-65E85956937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1061" y="3464026"/>
            <a:ext cx="83978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D6E30B9B-1F3E-41EA-9084-793079EF483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5799" y="3025378"/>
            <a:ext cx="10953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ED43B933-6D4F-4DC6-90B1-B1411FC2ED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0978" y="5421850"/>
            <a:ext cx="1036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D4F11511-935D-4BFA-B583-4F846D067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FE5BD1-8E01-4947-8326-51747E3D57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5261" y="4944268"/>
            <a:ext cx="1046747" cy="1447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E7C59F-0E0D-4D50-9CAB-0F4C082194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86433" y="3160315"/>
            <a:ext cx="509411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9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2234268-FEDA-4DC9-8C60-B7C335BBD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49" y="1554829"/>
            <a:ext cx="94011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Personnel Grounding</a:t>
            </a:r>
            <a:r>
              <a:rPr lang="en-US" altLang="en-US" sz="2800" dirty="0"/>
              <a:t> - Wrist Straps, Foot Grounders, Ground Cords, multiple variations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8D9CB57-DE33-4022-A1B4-0AE6BB49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6" name="Picture 11" descr="23681">
            <a:extLst>
              <a:ext uri="{FF2B5EF4-FFF2-40B4-BE49-F238E27FC236}">
                <a16:creationId xmlns:a16="http://schemas.microsoft.com/office/drawing/2014/main" id="{C5BDB3A7-C293-442B-A572-C07C77C4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52" y="2760219"/>
            <a:ext cx="2084308" cy="263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Handarc">
            <a:extLst>
              <a:ext uri="{FF2B5EF4-FFF2-40B4-BE49-F238E27FC236}">
                <a16:creationId xmlns:a16="http://schemas.microsoft.com/office/drawing/2014/main" id="{DA045674-8273-4910-BBB2-98798805B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clothing, footwear&#10;&#10;Description generated with very high confidence">
            <a:extLst>
              <a:ext uri="{FF2B5EF4-FFF2-40B4-BE49-F238E27FC236}">
                <a16:creationId xmlns:a16="http://schemas.microsoft.com/office/drawing/2014/main" id="{A336E90D-6E1F-4E02-8EC8-34575B5BC1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51" y="2647029"/>
            <a:ext cx="2764375" cy="2986372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9C224E74-9AD5-458F-A157-33E3850B8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2" name="Picture 16" descr="Flag_New">
            <a:extLst>
              <a:ext uri="{FF2B5EF4-FFF2-40B4-BE49-F238E27FC236}">
                <a16:creationId xmlns:a16="http://schemas.microsoft.com/office/drawing/2014/main" id="{FBD866C2-8F81-4A73-A038-5A2E7F5E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956B35C3-4D5D-4DE4-A357-96A38F71E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06E91-C595-731D-24EB-EE33AFD9F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431" y="2870765"/>
            <a:ext cx="3324689" cy="2762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7916BD-7CA2-921C-26C9-A030A56A5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3889" y="2713581"/>
            <a:ext cx="2572109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46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BA7B2AB-6AC2-4634-AEE5-8C801DCD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106" y="3786981"/>
            <a:ext cx="13557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2979851-A97A-4435-942C-35B8017E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25" y="1546224"/>
            <a:ext cx="7010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Garments</a:t>
            </a:r>
            <a:r>
              <a:rPr lang="en-US" altLang="en-US" sz="2800" dirty="0"/>
              <a:t> - Smocks, Gloves</a:t>
            </a:r>
          </a:p>
        </p:txBody>
      </p:sp>
      <p:pic>
        <p:nvPicPr>
          <p:cNvPr id="6" name="Picture 12" descr="68120">
            <a:extLst>
              <a:ext uri="{FF2B5EF4-FFF2-40B4-BE49-F238E27FC236}">
                <a16:creationId xmlns:a16="http://schemas.microsoft.com/office/drawing/2014/main" id="{4DEA3D82-5BD5-41D3-B0C8-2456110E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122" y="3994394"/>
            <a:ext cx="2808448" cy="232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68110 flip">
            <a:extLst>
              <a:ext uri="{FF2B5EF4-FFF2-40B4-BE49-F238E27FC236}">
                <a16:creationId xmlns:a16="http://schemas.microsoft.com/office/drawing/2014/main" id="{D64D06ED-25D8-4207-8FE2-9DCB380A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6228" y="1700212"/>
            <a:ext cx="2858306" cy="19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A07134F-5400-4109-B182-E0CD8AE2B1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72" y="4064000"/>
            <a:ext cx="135096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34DF50F-6CD2-4672-8FA0-635D31F0A1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604" y="2235993"/>
            <a:ext cx="11366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2AF26D0-5FFB-47DF-9BED-9DC2E5232D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128" y="4052887"/>
            <a:ext cx="10382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4429A54-2A48-4BBF-B495-07B4B23C15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828" y="2282824"/>
            <a:ext cx="10048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5332F0A-538C-4997-ABD2-5A2A8B8EF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717" y="2185987"/>
            <a:ext cx="9128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650FF6F-29F3-474F-A67B-3A1428A840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3" y="4038599"/>
            <a:ext cx="102552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7E7B0B13-A8A8-42C1-92F4-1B0C01F99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E9F32204-4DED-4669-9AD9-BA1377B1B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A76633A2-2C6D-48A3-972D-B397F88CC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22" name="Picture 16" descr="Flag_New">
            <a:extLst>
              <a:ext uri="{FF2B5EF4-FFF2-40B4-BE49-F238E27FC236}">
                <a16:creationId xmlns:a16="http://schemas.microsoft.com/office/drawing/2014/main" id="{52546894-0926-49E5-8DEE-3890081B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9B077204-AF2F-451B-8A76-3F199DB5E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126399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4B10BA4-6DD3-40CD-8EBC-3BDCFC9EC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4" y="1698625"/>
            <a:ext cx="8715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Worksurfaces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Micastat</a:t>
            </a:r>
            <a:r>
              <a:rPr lang="en-US" altLang="en-US" sz="2800" dirty="0"/>
              <a:t>, 2-layer Rubber, Homogeneous Vinyl, 3-Layer, field service</a:t>
            </a:r>
          </a:p>
        </p:txBody>
      </p:sp>
      <p:pic>
        <p:nvPicPr>
          <p:cNvPr id="4" name="Picture 7" descr="16475">
            <a:extLst>
              <a:ext uri="{FF2B5EF4-FFF2-40B4-BE49-F238E27FC236}">
                <a16:creationId xmlns:a16="http://schemas.microsoft.com/office/drawing/2014/main" id="{7B0B1A0B-FF75-4D8A-80CA-2FEC173A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068" y="3106489"/>
            <a:ext cx="3276457" cy="22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ypeB2">
            <a:extLst>
              <a:ext uri="{FF2B5EF4-FFF2-40B4-BE49-F238E27FC236}">
                <a16:creationId xmlns:a16="http://schemas.microsoft.com/office/drawing/2014/main" id="{E7DA0953-60F2-4ADD-99B8-A0F0F2E3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65" y="3333750"/>
            <a:ext cx="399701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13CBBCD9-8752-4CE9-8713-A2D9427B3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2" name="Picture 15" descr="Handarc">
            <a:extLst>
              <a:ext uri="{FF2B5EF4-FFF2-40B4-BE49-F238E27FC236}">
                <a16:creationId xmlns:a16="http://schemas.microsoft.com/office/drawing/2014/main" id="{2933179E-D700-4553-9576-12BE2DF29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962BEA2C-D454-4945-A4F5-2D7EEDFA1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C3B287CF-9282-409B-8FC6-DC3173EB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E5D7AA08-7377-4EC2-A1E4-E410B72B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A714A-318C-D934-96E2-958D11445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125" y="3162027"/>
            <a:ext cx="3372321" cy="21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2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8B0B62F2-C8EC-40F4-BBCA-B6ECBF35F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328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Outline</a:t>
            </a:r>
            <a:endParaRPr lang="en-US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A3C10A-E036-457F-92B7-188DC85E3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000250"/>
            <a:ext cx="81915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Corporate Brands 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History of DESCO INDUSTRIES INC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Market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Product Lines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Sales &amp; Distribution Structure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Strategic Issues in Sales &amp; Marketing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E026B-392B-49F8-8D2B-87BF31E4E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2000250"/>
            <a:ext cx="3213100" cy="3572460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D63473CD-AD42-4582-AA36-ECE8A07B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150510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7FB81C4-4A44-4436-B933-C2CAE2A5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586638"/>
            <a:ext cx="1137761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ESD Flooring</a:t>
            </a:r>
            <a:r>
              <a:rPr lang="en-US" altLang="en-US" sz="2800" dirty="0"/>
              <a:t> - Rolled Matting, Modular Anti-Fatigue, Floor Finish, Conductive Paint, Epoxy, Carpet Spray, VCT, Carpet, Rubber Tiles</a:t>
            </a:r>
          </a:p>
        </p:txBody>
      </p:sp>
      <p:pic>
        <p:nvPicPr>
          <p:cNvPr id="5" name="Picture 13" descr="TYPEDPL Plus">
            <a:extLst>
              <a:ext uri="{FF2B5EF4-FFF2-40B4-BE49-F238E27FC236}">
                <a16:creationId xmlns:a16="http://schemas.microsoft.com/office/drawing/2014/main" id="{594EE2B0-D92B-4C38-BB0A-A7F185A6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8" y="3482698"/>
            <a:ext cx="28249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46057">
            <a:extLst>
              <a:ext uri="{FF2B5EF4-FFF2-40B4-BE49-F238E27FC236}">
                <a16:creationId xmlns:a16="http://schemas.microsoft.com/office/drawing/2014/main" id="{D6FC03A2-1537-4D62-A2D6-2E944CB85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693" y="3180349"/>
            <a:ext cx="2824974" cy="226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DAB4FBB8-64D1-44C3-A265-7B2FAB94E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4" name="Picture 15" descr="Handarc">
            <a:extLst>
              <a:ext uri="{FF2B5EF4-FFF2-40B4-BE49-F238E27FC236}">
                <a16:creationId xmlns:a16="http://schemas.microsoft.com/office/drawing/2014/main" id="{986D4471-3064-4EDF-90D9-2DD6EF24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546803D1-5F92-418F-A0BF-B2DEC1BB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8" name="Picture 16" descr="Flag_New">
            <a:extLst>
              <a:ext uri="{FF2B5EF4-FFF2-40B4-BE49-F238E27FC236}">
                <a16:creationId xmlns:a16="http://schemas.microsoft.com/office/drawing/2014/main" id="{D796E97F-03B3-432D-8B6B-CA609A6B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989BD45F-4BF6-4AD1-A10C-3F471C9E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4" name="Picture 3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D336B24D-B19E-4A31-9D9F-A0BCEAE4CA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760" y="3258568"/>
            <a:ext cx="2914310" cy="2111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87DF0-4DBD-4B8E-B5B5-85CA583519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928" y="3299249"/>
            <a:ext cx="3082183" cy="22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37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0AF7458C-3500-4132-AA1E-06CA1C8D4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34" y="1550919"/>
            <a:ext cx="7086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Grounding Accessories &amp; Tools</a:t>
            </a:r>
            <a:endParaRPr lang="en-US" altLang="en-US" sz="2800" u="sng" dirty="0"/>
          </a:p>
        </p:txBody>
      </p:sp>
      <p:pic>
        <p:nvPicPr>
          <p:cNvPr id="5" name="Picture 6" descr="09740">
            <a:extLst>
              <a:ext uri="{FF2B5EF4-FFF2-40B4-BE49-F238E27FC236}">
                <a16:creationId xmlns:a16="http://schemas.microsoft.com/office/drawing/2014/main" id="{4EBAC51A-C66B-4C34-B795-134A13205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479" y="3113088"/>
            <a:ext cx="3533955" cy="234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09837">
            <a:extLst>
              <a:ext uri="{FF2B5EF4-FFF2-40B4-BE49-F238E27FC236}">
                <a16:creationId xmlns:a16="http://schemas.microsoft.com/office/drawing/2014/main" id="{21899945-C8EA-4871-8FAD-0F8DF0B97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475" y="3270919"/>
            <a:ext cx="3957661" cy="229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25B920DE-0B23-4D35-B9A1-505548D0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4" name="Picture 16" descr="Flag_New">
            <a:extLst>
              <a:ext uri="{FF2B5EF4-FFF2-40B4-BE49-F238E27FC236}">
                <a16:creationId xmlns:a16="http://schemas.microsoft.com/office/drawing/2014/main" id="{B6592503-BC83-4F13-88EE-A9522918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A3AB6CFF-5FA8-4E54-88DC-5F690D480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6" name="Picture 15" descr="Handarc">
            <a:extLst>
              <a:ext uri="{FF2B5EF4-FFF2-40B4-BE49-F238E27FC236}">
                <a16:creationId xmlns:a16="http://schemas.microsoft.com/office/drawing/2014/main" id="{498AF9A1-02BA-41AF-B18C-89E18F9C1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8028AE7B-1B6B-4EAD-BF2D-42DD6CC9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91E22-DD78-118F-E917-E71269C81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34" y="3113088"/>
            <a:ext cx="3324689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56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C9DCCF6-0903-421A-A747-CD343A06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23680"/>
            <a:ext cx="953758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400" b="1" u="sng" dirty="0"/>
              <a:t>Test Equipment</a:t>
            </a:r>
            <a:r>
              <a:rPr lang="en-US" altLang="en-US" sz="2400" dirty="0"/>
              <a:t> – ESD Event Meter, Data Acquisition, Continuous Monitors, Personnel Grounding Testers, Static Location, Surface Resistance Testers, Calibration &amp; Verification. 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94A284AF-EC1E-4185-8FD3-E0594BBE37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007" y="2648112"/>
            <a:ext cx="1031123" cy="214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0CA08D51-8DFA-454A-A7BD-BF80D68E17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90" y="2610369"/>
            <a:ext cx="2831311" cy="115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24871DB3-3829-4D56-B979-E4621659D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20" name="Picture 16" descr="Flag_New">
            <a:extLst>
              <a:ext uri="{FF2B5EF4-FFF2-40B4-BE49-F238E27FC236}">
                <a16:creationId xmlns:a16="http://schemas.microsoft.com/office/drawing/2014/main" id="{A6FC7950-9327-4BC7-9D4B-F630C77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44ADBCE5-7972-4B7A-B594-46BF9502F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22" name="Picture 15" descr="Handarc">
            <a:extLst>
              <a:ext uri="{FF2B5EF4-FFF2-40B4-BE49-F238E27FC236}">
                <a16:creationId xmlns:a16="http://schemas.microsoft.com/office/drawing/2014/main" id="{CC1A4262-8F4E-4D58-AACD-FDEF3197D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62E7869F-C8F7-44D3-9CF9-86DD3883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9366856-714C-44AF-B1A3-6ACC04075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10" y="4875691"/>
            <a:ext cx="803498" cy="1285002"/>
          </a:xfrm>
          <a:prstGeom prst="rect">
            <a:avLst/>
          </a:prstGeom>
        </p:spPr>
      </p:pic>
      <p:pic>
        <p:nvPicPr>
          <p:cNvPr id="17" name="Picture 16" descr="A device with wires attached to it&#10;&#10;Description generated with high confidence">
            <a:extLst>
              <a:ext uri="{FF2B5EF4-FFF2-40B4-BE49-F238E27FC236}">
                <a16:creationId xmlns:a16="http://schemas.microsoft.com/office/drawing/2014/main" id="{42F60552-4384-4F54-9980-7F8A433E06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999" y="4740744"/>
            <a:ext cx="1948849" cy="1972990"/>
          </a:xfrm>
          <a:prstGeom prst="rect">
            <a:avLst/>
          </a:prstGeom>
        </p:spPr>
      </p:pic>
      <p:pic>
        <p:nvPicPr>
          <p:cNvPr id="24" name="Picture 23" descr="A piece of luggage&#10;&#10;Description generated with very high confidence">
            <a:extLst>
              <a:ext uri="{FF2B5EF4-FFF2-40B4-BE49-F238E27FC236}">
                <a16:creationId xmlns:a16="http://schemas.microsoft.com/office/drawing/2014/main" id="{3B608E00-F7EB-41A6-B813-B8B579EA95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696" y="3861768"/>
            <a:ext cx="2628810" cy="25526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462D29-3412-44BD-9C85-42C2F80E33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344" y="5026137"/>
            <a:ext cx="1607201" cy="133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73879-AA1E-4273-80C4-0E247CF640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556" y="2937751"/>
            <a:ext cx="1699380" cy="152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964EB-4A82-4C5F-AC93-5129880F6D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0969" y="2786139"/>
            <a:ext cx="1439559" cy="1873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42CA1D-018E-4353-88BD-6EF1213E48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2297" y="2657187"/>
            <a:ext cx="2323684" cy="22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9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C85AA15-3FD0-47D8-BA41-6059FD24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26" y="1515283"/>
            <a:ext cx="922622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Ionization</a:t>
            </a:r>
            <a:r>
              <a:rPr lang="en-US" altLang="en-US" sz="2800" dirty="0"/>
              <a:t> - Overhead, Benchtop, Compressed air, Process Ionization, Room Ionization</a:t>
            </a:r>
          </a:p>
        </p:txBody>
      </p:sp>
      <p:pic>
        <p:nvPicPr>
          <p:cNvPr id="5" name="Picture 14" descr="94500 lab use">
            <a:extLst>
              <a:ext uri="{FF2B5EF4-FFF2-40B4-BE49-F238E27FC236}">
                <a16:creationId xmlns:a16="http://schemas.microsoft.com/office/drawing/2014/main" id="{6577DF18-23EC-4B3B-BE6E-EE9B1DEB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404" y="4513263"/>
            <a:ext cx="25146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19590">
            <a:extLst>
              <a:ext uri="{FF2B5EF4-FFF2-40B4-BE49-F238E27FC236}">
                <a16:creationId xmlns:a16="http://schemas.microsoft.com/office/drawing/2014/main" id="{C480EFA2-0206-4D61-B0B4-1D6C27CD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0317" y="2216195"/>
            <a:ext cx="3026493" cy="216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6F1B4F1-BEC6-457B-BF89-747A1E30B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217" y="4370695"/>
            <a:ext cx="16891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4C86E9B-C3FA-49D9-823B-06D8CE019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088" y="2582083"/>
            <a:ext cx="3931099" cy="160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C6CCB6DD-5BB4-4FC8-A4F0-B2306C8B2C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111" y="3385312"/>
            <a:ext cx="177958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B644BE17-994A-4836-827F-F5261EFD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680A33C8-1879-4FBA-A8B4-7D11BD0E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9E33C99E-F3A2-42C9-8B8C-CBDA19F6A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D03D2CB4-2A8F-4305-B2FA-7562EDAB3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1D2851CD-640C-43AC-BA45-150AA1BF3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2748797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13923">
            <a:extLst>
              <a:ext uri="{FF2B5EF4-FFF2-40B4-BE49-F238E27FC236}">
                <a16:creationId xmlns:a16="http://schemas.microsoft.com/office/drawing/2014/main" id="{A387F9B9-87A7-4390-8159-D91CAEECF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657" y="2499642"/>
            <a:ext cx="2191605" cy="37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96202AA-6E97-4B99-A687-B9ED3FBBF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41143"/>
            <a:ext cx="10077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400" b="1" u="sng" dirty="0"/>
              <a:t>Packaging, Coating, and Laminating</a:t>
            </a:r>
            <a:r>
              <a:rPr lang="en-US" altLang="en-US" sz="2400" dirty="0"/>
              <a:t> - Static Shielding (including qualified to Mil-PRF-81705E Type III, Class 2), Moisture-Vapor-Barrier, Clear dissipative, Gusset, Unique Bag-In-Bag, Bags on roll, Vacuum Sealers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dirty="0"/>
          </a:p>
        </p:txBody>
      </p:sp>
      <p:pic>
        <p:nvPicPr>
          <p:cNvPr id="6" name="Picture 14" descr="48950use">
            <a:extLst>
              <a:ext uri="{FF2B5EF4-FFF2-40B4-BE49-F238E27FC236}">
                <a16:creationId xmlns:a16="http://schemas.microsoft.com/office/drawing/2014/main" id="{BD50FD34-8609-47DC-B945-605C44EB3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4278" y="4427472"/>
            <a:ext cx="2004035" cy="214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18ECDEA7-32CD-46F4-928C-0448D581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3" y="3043368"/>
            <a:ext cx="2538046" cy="204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B6C2584-E67A-4E2A-8E09-18D2F60DC7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3" y="4279122"/>
            <a:ext cx="1990237" cy="223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0DAEB79E-A71F-4649-BE73-60B3E8BE30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914" y="2585631"/>
            <a:ext cx="1856641" cy="291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8B75F97D-950A-4C45-955B-725DE5863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ED28E1E5-F791-4EE1-8771-AB47730B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8AA5E314-DE02-4598-A78B-A7707A9D7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3B65A277-78F1-4185-A951-793475E1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7840C494-7F7B-401A-A707-D23AF619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1050E-CD5E-008F-D6D5-731AA81718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6787" y="2811034"/>
            <a:ext cx="1788691" cy="254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1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470E748-9998-4BF3-AE0C-9B8CD340E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" y="1509835"/>
            <a:ext cx="110696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Packaging</a:t>
            </a:r>
            <a:r>
              <a:rPr lang="en-US" altLang="en-US" sz="2800" dirty="0"/>
              <a:t> - Protective Pak packaging provides complete ESD and physical protection for static sensitive devices</a:t>
            </a:r>
            <a:endParaRPr lang="en-US" altLang="en-US" sz="2400" dirty="0"/>
          </a:p>
        </p:txBody>
      </p:sp>
      <p:pic>
        <p:nvPicPr>
          <p:cNvPr id="5" name="Picture 18" descr="37150 new">
            <a:extLst>
              <a:ext uri="{FF2B5EF4-FFF2-40B4-BE49-F238E27FC236}">
                <a16:creationId xmlns:a16="http://schemas.microsoft.com/office/drawing/2014/main" id="{C938C382-59A8-49B4-8E29-7DB90D0E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2" y="2600388"/>
            <a:ext cx="2705283" cy="180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545D6CB-BCFD-4304-B352-C894874D2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001" y="4676503"/>
            <a:ext cx="1545856" cy="15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BC61819B-C19C-4A58-B5E5-D5D8D7EF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C1ED7E1A-5322-48BB-BA58-A6215097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C618779F-AF9E-4DC9-A59F-41ED237AB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8931BC41-9E74-4937-B60C-5DB61F3E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6F2DBD91-8C7B-467A-9891-D04437920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C4DFE-B2F7-4A1A-A19A-BB7420574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678" y="2999476"/>
            <a:ext cx="1197837" cy="1286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7C2D6C-69DA-4983-9BCE-E441B6FCB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43" y="4581710"/>
            <a:ext cx="2695575" cy="1647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C7E3BB-E803-428B-A889-41EAF8F5A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4096" y="4586903"/>
            <a:ext cx="1668099" cy="1642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7F1185-2C6A-4419-99D4-1F79329F3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677206"/>
            <a:ext cx="2429855" cy="18525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026B85-FA1B-4B0E-B586-08C63B23C8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9167" y="2551375"/>
            <a:ext cx="1834239" cy="21042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0EFECF-BCC9-440D-B748-1F045BF2F3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2573" y="4643455"/>
            <a:ext cx="27336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5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119173E-2F4C-40AF-8792-88673DEEA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07319"/>
            <a:ext cx="8610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ESD Tapes and Labels</a:t>
            </a:r>
            <a:r>
              <a:rPr lang="en-US" altLang="en-US" sz="2800" dirty="0"/>
              <a:t> - Clear, Conductive Grid, Masking, Kapton, floor marking, Green labels </a:t>
            </a:r>
          </a:p>
        </p:txBody>
      </p:sp>
      <p:pic>
        <p:nvPicPr>
          <p:cNvPr id="5" name="Picture 6" descr="06722">
            <a:extLst>
              <a:ext uri="{FF2B5EF4-FFF2-40B4-BE49-F238E27FC236}">
                <a16:creationId xmlns:a16="http://schemas.microsoft.com/office/drawing/2014/main" id="{497A2C6D-1DA0-444A-BFAB-5645F6BC0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975" y="4733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47102 copy">
            <a:extLst>
              <a:ext uri="{FF2B5EF4-FFF2-40B4-BE49-F238E27FC236}">
                <a16:creationId xmlns:a16="http://schemas.microsoft.com/office/drawing/2014/main" id="{63A4835A-29D1-4063-9F3B-EBD42674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5175" y="3133000"/>
            <a:ext cx="138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47103 roll">
            <a:extLst>
              <a:ext uri="{FF2B5EF4-FFF2-40B4-BE49-F238E27FC236}">
                <a16:creationId xmlns:a16="http://schemas.microsoft.com/office/drawing/2014/main" id="{BDA6BE1C-8347-48E9-96A9-BF94EEDC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292" y="3849436"/>
            <a:ext cx="4040186" cy="25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apesMisc">
            <a:extLst>
              <a:ext uri="{FF2B5EF4-FFF2-40B4-BE49-F238E27FC236}">
                <a16:creationId xmlns:a16="http://schemas.microsoft.com/office/drawing/2014/main" id="{47AEEE81-8605-4095-B6E5-9DBDC356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52" y="3594168"/>
            <a:ext cx="40401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922C5379-7FEF-4C1F-8F4B-0263278B4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1" name="Picture 15" descr="Handarc">
            <a:extLst>
              <a:ext uri="{FF2B5EF4-FFF2-40B4-BE49-F238E27FC236}">
                <a16:creationId xmlns:a16="http://schemas.microsoft.com/office/drawing/2014/main" id="{E8755A5D-37D9-47E2-9EEC-6F6D120F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0292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F8F01B43-A321-4519-9B12-CD824A4AC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686632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7DAB14E0-A0E2-428C-9E61-08A651C6A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72601" y="401964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EB7FF36-E2BE-4D19-829C-85CE72DC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83" y="1396367"/>
            <a:ext cx="967762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- Dispensers, Brushes, Portable Workstation Organizer, ESD Lotion, ESD Vacuum </a:t>
            </a:r>
            <a:endParaRPr lang="en-US" altLang="en-US" sz="2800" u="sng" dirty="0"/>
          </a:p>
        </p:txBody>
      </p:sp>
      <p:pic>
        <p:nvPicPr>
          <p:cNvPr id="14" name="Picture 35" descr="35873">
            <a:extLst>
              <a:ext uri="{FF2B5EF4-FFF2-40B4-BE49-F238E27FC236}">
                <a16:creationId xmlns:a16="http://schemas.microsoft.com/office/drawing/2014/main" id="{E6497B21-40E5-4E1A-BB34-B31908A9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8817" y="2435199"/>
            <a:ext cx="2864949" cy="151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35660">
            <a:extLst>
              <a:ext uri="{FF2B5EF4-FFF2-40B4-BE49-F238E27FC236}">
                <a16:creationId xmlns:a16="http://schemas.microsoft.com/office/drawing/2014/main" id="{F5EBD916-08ED-475E-8499-BE9802AD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7720" y="4150207"/>
            <a:ext cx="997953" cy="224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">
            <a:extLst>
              <a:ext uri="{FF2B5EF4-FFF2-40B4-BE49-F238E27FC236}">
                <a16:creationId xmlns:a16="http://schemas.microsoft.com/office/drawing/2014/main" id="{08779F07-B5AB-424B-AB60-6ECFF78A7909}"/>
              </a:ext>
            </a:extLst>
          </p:cNvPr>
          <p:cNvGrpSpPr>
            <a:grpSpLocks/>
          </p:cNvGrpSpPr>
          <p:nvPr/>
        </p:nvGrpSpPr>
        <p:grpSpPr bwMode="auto">
          <a:xfrm>
            <a:off x="641314" y="4034597"/>
            <a:ext cx="2140013" cy="2695472"/>
            <a:chOff x="1454575" y="4215247"/>
            <a:chExt cx="1591415" cy="2107517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AAF557DD-CD5A-4B77-BF15-C6A43AB4B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4575" y="4231122"/>
              <a:ext cx="1591415" cy="2091642"/>
              <a:chOff x="1463268" y="4223185"/>
              <a:chExt cx="1591415" cy="2091642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F134794A-2E0B-4E01-A3E2-F5320FB89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268" y="4223185"/>
                <a:ext cx="1579563" cy="207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F4F65E27-3FF9-434F-B1C9-A1D082121F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2379" y="5298576"/>
                <a:ext cx="302304" cy="10162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FAE64778-4C78-4349-829B-42454EF96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268" y="4215247"/>
              <a:ext cx="620712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1">
            <a:extLst>
              <a:ext uri="{FF2B5EF4-FFF2-40B4-BE49-F238E27FC236}">
                <a16:creationId xmlns:a16="http://schemas.microsoft.com/office/drawing/2014/main" id="{7D6E076E-781D-41B6-8BB5-C180BDF13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687" y="3998660"/>
            <a:ext cx="3293887" cy="246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69244AF0-174C-4464-B466-88E0058FC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384CB-A729-45F3-98EB-83B47A385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588" y="3769943"/>
            <a:ext cx="1255425" cy="2659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8678C-ADFA-4672-8C1E-17D1567BF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5001" y="2331071"/>
            <a:ext cx="1155775" cy="27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7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0688FAA6-AD1C-4B6B-9F1C-4E4FE91E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4" y="1566752"/>
            <a:ext cx="938212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800" b="1" u="sng" dirty="0"/>
              <a:t>Specialty Tools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Stainless Steel Probes, </a:t>
            </a:r>
            <a:r>
              <a:rPr lang="en-US" altLang="en-US" sz="2800" dirty="0" err="1"/>
              <a:t>Spudgers</a:t>
            </a:r>
            <a:r>
              <a:rPr lang="en-US" altLang="en-US" sz="2800" dirty="0"/>
              <a:t> Cable Ties, Sleeving Cutter, Wire Threader, Cleaning Brushes, Soldering Aids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07C10E-10B3-4E60-AA36-A3A32D1CB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3429000"/>
            <a:ext cx="5537229" cy="60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6A4416E-1FE7-471B-AA89-83BFB63D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25" y="3603328"/>
            <a:ext cx="4238625" cy="256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35250">
            <a:extLst>
              <a:ext uri="{FF2B5EF4-FFF2-40B4-BE49-F238E27FC236}">
                <a16:creationId xmlns:a16="http://schemas.microsoft.com/office/drawing/2014/main" id="{0EDC63BD-9306-4645-84F0-DBD47A22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762" y="4724157"/>
            <a:ext cx="3596373" cy="113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9477D6BD-7B95-4371-8729-3766E0ADA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1" name="Picture 16" descr="Flag_New">
            <a:extLst>
              <a:ext uri="{FF2B5EF4-FFF2-40B4-BE49-F238E27FC236}">
                <a16:creationId xmlns:a16="http://schemas.microsoft.com/office/drawing/2014/main" id="{8542C454-26FC-4917-B81A-150323EE7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B03FD464-A0D5-4566-9080-6959CD97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0175" y="376929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9C15F38C-6D32-459C-B930-8158E3FE1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E020B-2F19-4E2D-82A6-A8F519530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95359">
            <a:off x="4328210" y="4485172"/>
            <a:ext cx="4354600" cy="408244"/>
          </a:xfrm>
          <a:prstGeom prst="rect">
            <a:avLst/>
          </a:prstGeom>
        </p:spPr>
      </p:pic>
      <p:sp>
        <p:nvSpPr>
          <p:cNvPr id="13" name="Star: 24 Points 12">
            <a:extLst>
              <a:ext uri="{FF2B5EF4-FFF2-40B4-BE49-F238E27FC236}">
                <a16:creationId xmlns:a16="http://schemas.microsoft.com/office/drawing/2014/main" id="{7BA54C56-80E1-BC3C-1167-3D3C1AE190BD}"/>
              </a:ext>
            </a:extLst>
          </p:cNvPr>
          <p:cNvSpPr/>
          <p:nvPr/>
        </p:nvSpPr>
        <p:spPr>
          <a:xfrm>
            <a:off x="9509760" y="2877825"/>
            <a:ext cx="1341169" cy="1185429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BAA421-8CC1-3AD2-8550-6E11A1DD42C6}"/>
              </a:ext>
            </a:extLst>
          </p:cNvPr>
          <p:cNvSpPr txBox="1"/>
          <p:nvPr/>
        </p:nvSpPr>
        <p:spPr>
          <a:xfrm>
            <a:off x="9554953" y="3254672"/>
            <a:ext cx="1250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 1</a:t>
            </a:r>
            <a:r>
              <a:rPr lang="en-US" sz="1400" b="1" baseline="30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  <a:p>
            <a:pPr algn="ctr"/>
            <a:endParaRPr lang="en-US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46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23EAE25-7DD1-497E-9FE9-027348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42" y="1420090"/>
            <a:ext cx="104827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- Soldering Stations and Equipment: Desoldering Braid, Stencil Rolls and Wipes, Solder Soakers, </a:t>
            </a:r>
            <a:r>
              <a:rPr lang="en-US" altLang="en-US" sz="2800" dirty="0" err="1"/>
              <a:t>WickGun</a:t>
            </a:r>
            <a:r>
              <a:rPr lang="en-US" altLang="en-US" sz="2800" dirty="0"/>
              <a:t> </a:t>
            </a:r>
            <a:endParaRPr lang="en-US" altLang="en-US" sz="28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9CB3D-B994-4E92-AA26-82BFD65C70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161" y="4261087"/>
            <a:ext cx="3649340" cy="2321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48691-A556-486D-9E65-C8A7C009F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981" y="2555508"/>
            <a:ext cx="2218828" cy="1842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63799-5788-4E67-A93A-3A9D92F671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64" y="2907552"/>
            <a:ext cx="2610077" cy="25303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166656-1DFC-4714-BD11-C02A66A5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9700" y="424463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070CB023-BCA0-4857-8DB7-1A1E7AFBD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7C84F-B683-4558-92F0-08C772F90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626" y="4261087"/>
            <a:ext cx="3271110" cy="184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2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8BB1D4E6-1F7B-4900-B26D-999F777C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94" y="248128"/>
            <a:ext cx="739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0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cs typeface="Arial" panose="020B0604020202020204" pitchFamily="34" charset="0"/>
              </a:rPr>
              <a:t>DESCO INDUSTRIES INC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3899C669-F7F2-4CEA-BA0A-33B68227572E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133659" y="2693118"/>
            <a:ext cx="56816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dirty="0"/>
              <a:t>Specialty Tools</a:t>
            </a:r>
          </a:p>
        </p:txBody>
      </p:sp>
      <p:pic>
        <p:nvPicPr>
          <p:cNvPr id="5" name="Picture 27" descr="Menda 2">
            <a:extLst>
              <a:ext uri="{FF2B5EF4-FFF2-40B4-BE49-F238E27FC236}">
                <a16:creationId xmlns:a16="http://schemas.microsoft.com/office/drawing/2014/main" id="{74BB44DC-FE44-45FE-94D3-AF929AF9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7087" y="2737365"/>
            <a:ext cx="1084909" cy="30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7" name="Rectangle 35">
            <a:extLst>
              <a:ext uri="{FF2B5EF4-FFF2-40B4-BE49-F238E27FC236}">
                <a16:creationId xmlns:a16="http://schemas.microsoft.com/office/drawing/2014/main" id="{2C2BC0A6-9DE9-4E8F-B1A4-5F959BF5F659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181735" y="1701923"/>
            <a:ext cx="4767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dirty="0"/>
              <a:t>Full Service ESD Solutions</a:t>
            </a:r>
          </a:p>
        </p:txBody>
      </p:sp>
      <p:pic>
        <p:nvPicPr>
          <p:cNvPr id="8" name="Picture 36" descr="Desco2000">
            <a:extLst>
              <a:ext uri="{FF2B5EF4-FFF2-40B4-BE49-F238E27FC236}">
                <a16:creationId xmlns:a16="http://schemas.microsoft.com/office/drawing/2014/main" id="{8FFBDA3B-DADA-4B27-8AD5-7548B23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528" y="1785600"/>
            <a:ext cx="1384621" cy="24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2"/>
                  </a:outerShdw>
                </a:effectLst>
              </a14:hiddenEffects>
            </a:ext>
          </a:extLst>
        </p:spPr>
      </p:pic>
      <p:sp>
        <p:nvSpPr>
          <p:cNvPr id="10" name="Text Box 45">
            <a:extLst>
              <a:ext uri="{FF2B5EF4-FFF2-40B4-BE49-F238E27FC236}">
                <a16:creationId xmlns:a16="http://schemas.microsoft.com/office/drawing/2014/main" id="{CFA8AF2B-6ABD-497C-9105-D159F6FE6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241" y="2059954"/>
            <a:ext cx="3377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dirty="0"/>
              <a:t>ESD Process Control Solutions</a:t>
            </a:r>
            <a:endParaRPr lang="en-US" altLang="en-US" dirty="0"/>
          </a:p>
        </p:txBody>
      </p:sp>
      <p:pic>
        <p:nvPicPr>
          <p:cNvPr id="11" name="Picture 62" descr="EMITLogo copy">
            <a:extLst>
              <a:ext uri="{FF2B5EF4-FFF2-40B4-BE49-F238E27FC236}">
                <a16:creationId xmlns:a16="http://schemas.microsoft.com/office/drawing/2014/main" id="{C91D3111-7344-43E9-99BF-7C5229E0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917" y="2138855"/>
            <a:ext cx="765076" cy="20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2">
            <a:extLst>
              <a:ext uri="{FF2B5EF4-FFF2-40B4-BE49-F238E27FC236}">
                <a16:creationId xmlns:a16="http://schemas.microsoft.com/office/drawing/2014/main" id="{28D6A708-895E-49D3-B426-5E12006FAD65}"/>
              </a:ext>
            </a:extLst>
          </p:cNvPr>
          <p:cNvSpPr>
            <a:spLocks noChangeArrowheads="1"/>
          </p:cNvSpPr>
          <p:nvPr/>
        </p:nvSpPr>
        <p:spPr bwMode="auto">
          <a:xfrm rot="21591907">
            <a:off x="3107974" y="4225160"/>
            <a:ext cx="39354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en-US" i="1" dirty="0"/>
              <a:t>ESD Packaging Solutions</a:t>
            </a:r>
            <a:endParaRPr lang="en-US" altLang="en-US" dirty="0"/>
          </a:p>
        </p:txBody>
      </p:sp>
      <p:pic>
        <p:nvPicPr>
          <p:cNvPr id="14" name="Picture 64" descr="PPKlogo">
            <a:extLst>
              <a:ext uri="{FF2B5EF4-FFF2-40B4-BE49-F238E27FC236}">
                <a16:creationId xmlns:a16="http://schemas.microsoft.com/office/drawing/2014/main" id="{2614E632-B702-4112-A4DF-D2EEA92D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745" y="4195265"/>
            <a:ext cx="1540172" cy="40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8" descr="DescoAsiaLogo">
            <a:extLst>
              <a:ext uri="{FF2B5EF4-FFF2-40B4-BE49-F238E27FC236}">
                <a16:creationId xmlns:a16="http://schemas.microsoft.com/office/drawing/2014/main" id="{B76FC134-74A4-4BC6-B228-8DE1D4BA8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207" y="4735356"/>
            <a:ext cx="2018952" cy="19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0">
            <a:extLst>
              <a:ext uri="{FF2B5EF4-FFF2-40B4-BE49-F238E27FC236}">
                <a16:creationId xmlns:a16="http://schemas.microsoft.com/office/drawing/2014/main" id="{9725A0EC-7D9C-44CE-AAFC-F2617230EC53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151154" y="4662450"/>
            <a:ext cx="4767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dirty="0"/>
              <a:t>Asian Sell Focus</a:t>
            </a:r>
          </a:p>
        </p:txBody>
      </p:sp>
      <p:pic>
        <p:nvPicPr>
          <p:cNvPr id="19" name="Picture 74" descr="StatguardLogo">
            <a:extLst>
              <a:ext uri="{FF2B5EF4-FFF2-40B4-BE49-F238E27FC236}">
                <a16:creationId xmlns:a16="http://schemas.microsoft.com/office/drawing/2014/main" id="{65BBAAB3-A2F3-4905-8A87-EF89671C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9438" y="5067101"/>
            <a:ext cx="1448721" cy="2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5">
            <a:extLst>
              <a:ext uri="{FF2B5EF4-FFF2-40B4-BE49-F238E27FC236}">
                <a16:creationId xmlns:a16="http://schemas.microsoft.com/office/drawing/2014/main" id="{3D7EA447-E433-46DA-9FEB-8FF4C0A4E3AD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125276" y="5008545"/>
            <a:ext cx="47672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dirty="0"/>
              <a:t>ESD Flooring Solutions</a:t>
            </a:r>
          </a:p>
        </p:txBody>
      </p:sp>
      <p:pic>
        <p:nvPicPr>
          <p:cNvPr id="22" name="Picture 76" descr="SpecialtyTeam_Text_Logo">
            <a:extLst>
              <a:ext uri="{FF2B5EF4-FFF2-40B4-BE49-F238E27FC236}">
                <a16:creationId xmlns:a16="http://schemas.microsoft.com/office/drawing/2014/main" id="{778D9496-6FE7-46D4-BFCE-40B8133D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95" y="5435436"/>
            <a:ext cx="2417022" cy="2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8">
            <a:extLst>
              <a:ext uri="{FF2B5EF4-FFF2-40B4-BE49-F238E27FC236}">
                <a16:creationId xmlns:a16="http://schemas.microsoft.com/office/drawing/2014/main" id="{990B2435-E1F8-44C8-948F-55E97930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357" y="5347756"/>
            <a:ext cx="525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 dirty="0"/>
              <a:t>Clean Room Assembly and Packaging</a:t>
            </a: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F64DA28A-F2C4-4211-9BB5-86D2BD8FC7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534" y="1446943"/>
            <a:ext cx="846580" cy="21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5">
            <a:extLst>
              <a:ext uri="{FF2B5EF4-FFF2-40B4-BE49-F238E27FC236}">
                <a16:creationId xmlns:a16="http://schemas.microsoft.com/office/drawing/2014/main" id="{6D3DF339-7685-4E7E-9BE2-E7DDD0C5712F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181734" y="1367175"/>
            <a:ext cx="548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dirty="0"/>
              <a:t>Full Service ESD Solutions and Packaging</a:t>
            </a: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4BA345F5-DEB7-4973-A940-604A869AF0FF}"/>
              </a:ext>
            </a:extLst>
          </p:cNvPr>
          <p:cNvSpPr>
            <a:spLocks noChangeArrowheads="1"/>
          </p:cNvSpPr>
          <p:nvPr/>
        </p:nvSpPr>
        <p:spPr bwMode="auto">
          <a:xfrm rot="2831">
            <a:off x="3164175" y="2423910"/>
            <a:ext cx="596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en-US" i="1" dirty="0"/>
              <a:t>European Full Service ESD Solutions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en-US" i="1" dirty="0"/>
              <a:t> 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73ED12F6-6216-46B0-B1E7-94B54776007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659" y="2472185"/>
            <a:ext cx="2420258" cy="19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8">
            <a:extLst>
              <a:ext uri="{FF2B5EF4-FFF2-40B4-BE49-F238E27FC236}">
                <a16:creationId xmlns:a16="http://schemas.microsoft.com/office/drawing/2014/main" id="{B37A1D12-8106-43BA-9CCA-AAB96418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783" y="3052658"/>
            <a:ext cx="59769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Products for rework and repair in electronics assembly</a:t>
            </a:r>
            <a:endParaRPr lang="en-US" altLang="en-US" i="1" dirty="0"/>
          </a:p>
        </p:txBody>
      </p:sp>
      <p:graphicFrame>
        <p:nvGraphicFramePr>
          <p:cNvPr id="32" name="Object 23">
            <a:extLst>
              <a:ext uri="{FF2B5EF4-FFF2-40B4-BE49-F238E27FC236}">
                <a16:creationId xmlns:a16="http://schemas.microsoft.com/office/drawing/2014/main" id="{A74016A6-9EC3-4D03-B354-E1DF9E47A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986813"/>
              </p:ext>
            </p:extLst>
          </p:nvPr>
        </p:nvGraphicFramePr>
        <p:xfrm>
          <a:off x="1659154" y="3117438"/>
          <a:ext cx="1259005" cy="290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2" imgW="5882652" imgH="1359411" progId="Photoshop.Image.18">
                  <p:embed/>
                </p:oleObj>
              </mc:Choice>
              <mc:Fallback>
                <p:oleObj name="Image" r:id="rId12" imgW="5882652" imgH="1359411" progId="Photoshop.Image.18">
                  <p:embed/>
                  <p:pic>
                    <p:nvPicPr>
                      <p:cNvPr id="32" name="Object 23">
                        <a:extLst>
                          <a:ext uri="{FF2B5EF4-FFF2-40B4-BE49-F238E27FC236}">
                            <a16:creationId xmlns:a16="http://schemas.microsoft.com/office/drawing/2014/main" id="{A74016A6-9EC3-4D03-B354-E1DF9E47A9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154" y="3117438"/>
                        <a:ext cx="1259005" cy="290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 descr="A close up of a logo&#10;&#10;Description generated with high confidence">
            <a:extLst>
              <a:ext uri="{FF2B5EF4-FFF2-40B4-BE49-F238E27FC236}">
                <a16:creationId xmlns:a16="http://schemas.microsoft.com/office/drawing/2014/main" id="{BAF8FF45-B620-4CEB-A46A-225C825EE61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59" y="6079083"/>
            <a:ext cx="1984847" cy="1488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6ACEDD-C75E-42FE-91E1-B9CD4896DBCE}"/>
              </a:ext>
            </a:extLst>
          </p:cNvPr>
          <p:cNvSpPr txBox="1"/>
          <p:nvPr/>
        </p:nvSpPr>
        <p:spPr>
          <a:xfrm>
            <a:off x="3098103" y="5968535"/>
            <a:ext cx="586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AC and DC Fans and Blowers and Related Accessories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02E6C0-4D03-4E0C-B36F-47AADDA52BEE}"/>
              </a:ext>
            </a:extLst>
          </p:cNvPr>
          <p:cNvSpPr txBox="1"/>
          <p:nvPr/>
        </p:nvSpPr>
        <p:spPr>
          <a:xfrm>
            <a:off x="3052401" y="6278290"/>
            <a:ext cx="958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Convection Rework Machines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6D0DAF6-9CF8-4973-A810-A3E3838544A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549" y="6347011"/>
            <a:ext cx="528894" cy="22915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8C03D15-8CDE-45F7-9D6A-0B68DBFBA371}"/>
              </a:ext>
            </a:extLst>
          </p:cNvPr>
          <p:cNvSpPr txBox="1"/>
          <p:nvPr/>
        </p:nvSpPr>
        <p:spPr>
          <a:xfrm>
            <a:off x="3133166" y="3391070"/>
            <a:ext cx="958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Precision Hand Cutting Tools and Pliers, Wire Strippers and Tweezers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7314542-F441-4621-A403-466FB63235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77" y="3507775"/>
            <a:ext cx="1473820" cy="1713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5ECF921-AB71-4163-B2D1-6680C84F573A}"/>
              </a:ext>
            </a:extLst>
          </p:cNvPr>
          <p:cNvSpPr txBox="1"/>
          <p:nvPr/>
        </p:nvSpPr>
        <p:spPr>
          <a:xfrm>
            <a:off x="3124783" y="3725347"/>
            <a:ext cx="958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Hand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8BAE3-C2A7-4B6C-8D88-F1B850DE48D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52300" y="3795350"/>
            <a:ext cx="1065859" cy="226358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573061C8-2CB8-CDEB-4A93-B46A0BB3B9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04" y="5733988"/>
            <a:ext cx="1268855" cy="252903"/>
          </a:xfrm>
          <a:prstGeom prst="rect">
            <a:avLst/>
          </a:prstGeom>
        </p:spPr>
      </p:pic>
      <p:sp>
        <p:nvSpPr>
          <p:cNvPr id="9" name="Text Box 78">
            <a:extLst>
              <a:ext uri="{FF2B5EF4-FFF2-40B4-BE49-F238E27FC236}">
                <a16:creationId xmlns:a16="http://schemas.microsoft.com/office/drawing/2014/main" id="{9B8559BB-5245-63CF-182E-E222B5BF5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626" y="5656514"/>
            <a:ext cx="9100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Manufacturing outsourcing services and engineering support and design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2741364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https://www.tronextools.com/wp-content/uploads/2016/05/AA-T-1.jpg">
            <a:extLst>
              <a:ext uri="{FF2B5EF4-FFF2-40B4-BE49-F238E27FC236}">
                <a16:creationId xmlns:a16="http://schemas.microsoft.com/office/drawing/2014/main" id="{47CB56EF-6020-4C0B-99BB-9EB983A7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158" y="4650969"/>
            <a:ext cx="2029916" cy="202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23EAE25-7DD1-497E-9FE9-027348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42" y="1420090"/>
            <a:ext cx="104827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Hand tools: Cutters, Pliers, Strippers, Tweezers</a:t>
            </a:r>
            <a:endParaRPr lang="en-US" altLang="en-US" sz="2800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166656-1DFC-4714-BD11-C02A66A5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9700" y="424463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070CB023-BCA0-4857-8DB7-1A1E7AFBD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2302" name="Picture 14" descr="https://www.tronextools.com/wp-content/uploads/2018/10/No-5_Tronex-Wire-Stripper-9-18-jpg.jpg">
            <a:extLst>
              <a:ext uri="{FF2B5EF4-FFF2-40B4-BE49-F238E27FC236}">
                <a16:creationId xmlns:a16="http://schemas.microsoft.com/office/drawing/2014/main" id="{7E11F37B-ED40-48B0-90FB-D36404C9F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39" y="1877290"/>
            <a:ext cx="2129698" cy="27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ool, scissors, wire cutter&#10;&#10;Description automatically generated">
            <a:extLst>
              <a:ext uri="{FF2B5EF4-FFF2-40B4-BE49-F238E27FC236}">
                <a16:creationId xmlns:a16="http://schemas.microsoft.com/office/drawing/2014/main" id="{3AEFEF1E-6D68-4AF2-8274-86697445D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137"/>
            <a:ext cx="3137971" cy="3137971"/>
          </a:xfrm>
          <a:prstGeom prst="rect">
            <a:avLst/>
          </a:prstGeom>
        </p:spPr>
      </p:pic>
      <p:pic>
        <p:nvPicPr>
          <p:cNvPr id="10" name="Picture 9" descr="A picture containing tool, scissors, wire cutter&#10;&#10;Description automatically generated">
            <a:extLst>
              <a:ext uri="{FF2B5EF4-FFF2-40B4-BE49-F238E27FC236}">
                <a16:creationId xmlns:a16="http://schemas.microsoft.com/office/drawing/2014/main" id="{D7080220-5E0C-41E6-B452-A6C58AAD2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71" y="2611516"/>
            <a:ext cx="3301417" cy="3301417"/>
          </a:xfrm>
          <a:prstGeom prst="rect">
            <a:avLst/>
          </a:prstGeom>
        </p:spPr>
      </p:pic>
      <p:pic>
        <p:nvPicPr>
          <p:cNvPr id="12" name="Picture 11" descr="A picture containing tool, scissors&#10;&#10;Description automatically generated">
            <a:extLst>
              <a:ext uri="{FF2B5EF4-FFF2-40B4-BE49-F238E27FC236}">
                <a16:creationId xmlns:a16="http://schemas.microsoft.com/office/drawing/2014/main" id="{FA19067B-77F0-4B51-ACCF-F2712EDF3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43" y="2756136"/>
            <a:ext cx="3139068" cy="31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4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35601">
            <a:extLst>
              <a:ext uri="{FF2B5EF4-FFF2-40B4-BE49-F238E27FC236}">
                <a16:creationId xmlns:a16="http://schemas.microsoft.com/office/drawing/2014/main" id="{71BD8F8A-801A-429A-8FDA-ACA42A39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271" y="1896830"/>
            <a:ext cx="1596010" cy="306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35484">
            <a:extLst>
              <a:ext uri="{FF2B5EF4-FFF2-40B4-BE49-F238E27FC236}">
                <a16:creationId xmlns:a16="http://schemas.microsoft.com/office/drawing/2014/main" id="{938800B6-DE52-48F8-A631-0C0A6C5D0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245" y="3736393"/>
            <a:ext cx="1247036" cy="294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90C1FA-D547-4E47-9045-3ACB25924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56" y="1463700"/>
            <a:ext cx="1106386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Beauty Supplies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Pumps and Bottles, Aprons, Orange Sticks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8" name="Picture 20" descr="35588">
            <a:extLst>
              <a:ext uri="{FF2B5EF4-FFF2-40B4-BE49-F238E27FC236}">
                <a16:creationId xmlns:a16="http://schemas.microsoft.com/office/drawing/2014/main" id="{35962C18-2437-4635-8553-7186EDFD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078" y="3736393"/>
            <a:ext cx="1202889" cy="269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35483">
            <a:extLst>
              <a:ext uri="{FF2B5EF4-FFF2-40B4-BE49-F238E27FC236}">
                <a16:creationId xmlns:a16="http://schemas.microsoft.com/office/drawing/2014/main" id="{EDE71D28-BB80-4D44-8413-184C05B1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509" y="2018727"/>
            <a:ext cx="1225736" cy="306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256A887-B2C0-487F-9103-AC432E25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91" y="2035812"/>
            <a:ext cx="1042991" cy="239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B7B8D1-F1C2-4F35-B87E-570C8EA3B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5192EBCF-2E3C-4345-9793-4349CFF37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4" name="Picture 13" descr="A picture containing toiletry&#10;&#10;Description generated with very high confidence">
            <a:extLst>
              <a:ext uri="{FF2B5EF4-FFF2-40B4-BE49-F238E27FC236}">
                <a16:creationId xmlns:a16="http://schemas.microsoft.com/office/drawing/2014/main" id="{79D8CB87-BEB6-40BC-85A5-710FB65E23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790" y="4141942"/>
            <a:ext cx="1514820" cy="2636717"/>
          </a:xfrm>
          <a:prstGeom prst="rect">
            <a:avLst/>
          </a:prstGeom>
        </p:spPr>
      </p:pic>
      <p:pic>
        <p:nvPicPr>
          <p:cNvPr id="16" name="Picture 15" descr="A picture containing indoor, wall, sitting, toiletry&#10;&#10;Description generated with very high confidence">
            <a:extLst>
              <a:ext uri="{FF2B5EF4-FFF2-40B4-BE49-F238E27FC236}">
                <a16:creationId xmlns:a16="http://schemas.microsoft.com/office/drawing/2014/main" id="{62363DE4-144A-4966-B3A9-8FFE95DD8C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81" y="1985650"/>
            <a:ext cx="910179" cy="3130494"/>
          </a:xfrm>
          <a:prstGeom prst="rect">
            <a:avLst/>
          </a:prstGeom>
        </p:spPr>
      </p:pic>
      <p:pic>
        <p:nvPicPr>
          <p:cNvPr id="13314" name="Picture 2" descr="35937-APRON, STYLIST, 29.5 IN, ADJ NECK, 2POCKETS">
            <a:extLst>
              <a:ext uri="{FF2B5EF4-FFF2-40B4-BE49-F238E27FC236}">
                <a16:creationId xmlns:a16="http://schemas.microsoft.com/office/drawing/2014/main" id="{B243CF72-1161-4D52-B7AD-FD0146DD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071" y="2214960"/>
            <a:ext cx="2378099" cy="237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E36AF-AC08-4362-9CDA-6E2E79D0E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29320">
            <a:off x="7794485" y="5286887"/>
            <a:ext cx="4413845" cy="3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3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70BA364A-7310-47B8-A2D3-6477EBF73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9" y="1466850"/>
            <a:ext cx="98393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Identification</a:t>
            </a:r>
            <a:r>
              <a:rPr lang="en-US" altLang="en-US" sz="2800" dirty="0"/>
              <a:t> – Badge Holders, Badge Reels, Lanyards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5" name="Picture 12" descr="35042-35037">
            <a:extLst>
              <a:ext uri="{FF2B5EF4-FFF2-40B4-BE49-F238E27FC236}">
                <a16:creationId xmlns:a16="http://schemas.microsoft.com/office/drawing/2014/main" id="{F4A3AE7B-2248-487F-ADB4-ECEA0DB9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638" y="2309472"/>
            <a:ext cx="2444872" cy="188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35020">
            <a:extLst>
              <a:ext uri="{FF2B5EF4-FFF2-40B4-BE49-F238E27FC236}">
                <a16:creationId xmlns:a16="http://schemas.microsoft.com/office/drawing/2014/main" id="{2037744E-C986-4032-AB90-BBE5B43EB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20" y="2308801"/>
            <a:ext cx="2186355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35070">
            <a:extLst>
              <a:ext uri="{FF2B5EF4-FFF2-40B4-BE49-F238E27FC236}">
                <a16:creationId xmlns:a16="http://schemas.microsoft.com/office/drawing/2014/main" id="{81EC5BA0-B6A2-4497-8892-ECB0909F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3728" y="1959784"/>
            <a:ext cx="2300287" cy="29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35061">
            <a:extLst>
              <a:ext uri="{FF2B5EF4-FFF2-40B4-BE49-F238E27FC236}">
                <a16:creationId xmlns:a16="http://schemas.microsoft.com/office/drawing/2014/main" id="{D4EBB507-BE4E-4198-97E2-CF4C0EA3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63" y="4004431"/>
            <a:ext cx="1639888" cy="246609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0ED1D4D-C752-45A5-8DAA-FC5C6BA307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531" y="4555889"/>
            <a:ext cx="16938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F11BD36-0578-4CBC-A2D4-F703C41917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931" y="4576526"/>
            <a:ext cx="16557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042328-0122-4762-96DE-BE1FBED85B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56" y="4555889"/>
            <a:ext cx="16398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15FC7B1-5E79-4DB9-BEB3-6826E93D9E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95512"/>
            <a:ext cx="17526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35080">
            <a:extLst>
              <a:ext uri="{FF2B5EF4-FFF2-40B4-BE49-F238E27FC236}">
                <a16:creationId xmlns:a16="http://schemas.microsoft.com/office/drawing/2014/main" id="{0573CF4C-C0C9-4C78-98B2-F059F1C1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6965" y="3324608"/>
            <a:ext cx="1054101" cy="270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CC6DDF89-DFB3-445B-8511-62182D322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7" name="Picture 16" descr="Flag_New">
            <a:extLst>
              <a:ext uri="{FF2B5EF4-FFF2-40B4-BE49-F238E27FC236}">
                <a16:creationId xmlns:a16="http://schemas.microsoft.com/office/drawing/2014/main" id="{41C6B7CE-0F01-4473-8BA3-99DC53D9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F33C2A85-5482-4CCF-AECC-C8BCD90A3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004E2-CBC1-4C1D-B28B-B29768BEF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95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B54AA-A813-4775-BB7B-5434F1EAC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B3AB66-CE68-4E99-80FE-EE63A9792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9" y="1466850"/>
            <a:ext cx="1073833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Thermal Management</a:t>
            </a:r>
            <a:r>
              <a:rPr lang="en-US" altLang="en-US" sz="2800" dirty="0"/>
              <a:t> – </a:t>
            </a:r>
            <a:r>
              <a:rPr lang="en-US" sz="2800" dirty="0">
                <a:cs typeface="Arial" panose="020B0604020202020204" pitchFamily="34" charset="0"/>
              </a:rPr>
              <a:t>AC and DC fans and blowers and related accessories, such as finger guards, filters, and fan cords</a:t>
            </a:r>
            <a:endParaRPr lang="en-US" altLang="en-US" sz="2800" dirty="0"/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40FF04E-D72D-4E86-B446-68ADA500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549" y="3325902"/>
            <a:ext cx="2740166" cy="2065248"/>
          </a:xfrm>
          <a:prstGeom prst="rect">
            <a:avLst/>
          </a:prstGeom>
        </p:spPr>
      </p:pic>
      <p:pic>
        <p:nvPicPr>
          <p:cNvPr id="7" name="Picture 6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31429B9-84F7-45C6-A490-82B559A41D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251" y="2946579"/>
            <a:ext cx="2411027" cy="1530172"/>
          </a:xfrm>
          <a:prstGeom prst="rect">
            <a:avLst/>
          </a:prstGeom>
        </p:spPr>
      </p:pic>
      <p:pic>
        <p:nvPicPr>
          <p:cNvPr id="9" name="Picture 8" descr="A picture containing case&#10;&#10;Description generated with high confidence">
            <a:extLst>
              <a:ext uri="{FF2B5EF4-FFF2-40B4-BE49-F238E27FC236}">
                <a16:creationId xmlns:a16="http://schemas.microsoft.com/office/drawing/2014/main" id="{558060B3-3BC7-49AB-B133-C0B3DA70C2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918" y="4990580"/>
            <a:ext cx="2338353" cy="1529283"/>
          </a:xfrm>
          <a:prstGeom prst="rect">
            <a:avLst/>
          </a:prstGeom>
        </p:spPr>
      </p:pic>
      <p:pic>
        <p:nvPicPr>
          <p:cNvPr id="11" name="Picture 10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88BEBA01-FE8C-4180-B686-F5D414C846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721" y="2427886"/>
            <a:ext cx="2264115" cy="2113944"/>
          </a:xfrm>
          <a:prstGeom prst="rect">
            <a:avLst/>
          </a:prstGeom>
        </p:spPr>
      </p:pic>
      <p:pic>
        <p:nvPicPr>
          <p:cNvPr id="13" name="Picture 12" descr="A picture containing bicycle&#10;&#10;Description generated with high confidence">
            <a:extLst>
              <a:ext uri="{FF2B5EF4-FFF2-40B4-BE49-F238E27FC236}">
                <a16:creationId xmlns:a16="http://schemas.microsoft.com/office/drawing/2014/main" id="{28670D43-4D84-4F9F-A870-24876CA4C5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165" y="4476751"/>
            <a:ext cx="2592634" cy="2255592"/>
          </a:xfrm>
          <a:prstGeom prst="rect">
            <a:avLst/>
          </a:prstGeom>
        </p:spPr>
      </p:pic>
      <p:pic>
        <p:nvPicPr>
          <p:cNvPr id="15" name="Picture 14" descr="A close up of a camera&#10;&#10;Description generated with high confidence">
            <a:extLst>
              <a:ext uri="{FF2B5EF4-FFF2-40B4-BE49-F238E27FC236}">
                <a16:creationId xmlns:a16="http://schemas.microsoft.com/office/drawing/2014/main" id="{D03659AF-A710-493B-95C0-35E7A11B0F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2444"/>
            <a:ext cx="2051355" cy="207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5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6CADCF7E-3EF4-4C06-9F00-9D78337D6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3" y="1493218"/>
            <a:ext cx="7086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Clean Assembly and Packaging</a:t>
            </a:r>
            <a:endParaRPr lang="en-US" altLang="en-US" sz="2800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BE482-56A6-402C-A6CF-1647914B4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97623" y="385762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C72B0E6-04CF-4B5E-8C32-97ABF978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9" name="Picture 14" descr="10-50 X Microscope Inspection">
            <a:extLst>
              <a:ext uri="{FF2B5EF4-FFF2-40B4-BE49-F238E27FC236}">
                <a16:creationId xmlns:a16="http://schemas.microsoft.com/office/drawing/2014/main" id="{A43BBD49-D81F-4BDB-B1B4-D3E15C5E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03" y="2813737"/>
            <a:ext cx="3411416" cy="313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204E256-9598-443F-9EE6-0E38C344C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20" y="1871977"/>
            <a:ext cx="3150210" cy="420028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C3AB99EC-F120-4AD2-8FD0-4019522D4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05" y="3884256"/>
            <a:ext cx="3578945" cy="24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0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6CADCF7E-3EF4-4C06-9F00-9D78337D6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3" y="1493218"/>
            <a:ext cx="7086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Manufacturing 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outsourcing services and engineering support and design</a:t>
            </a:r>
            <a:endParaRPr lang="en-US" altLang="en-US" sz="2800" b="1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BE482-56A6-402C-A6CF-1647914B4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97623" y="385762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C72B0E6-04CF-4B5E-8C32-97ABF978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B91A9-17E2-BCD0-2C4F-53021D70F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99" y="2627819"/>
            <a:ext cx="3473773" cy="1777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5FB47-9A13-D27C-EB73-F65DF497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949" y="2657188"/>
            <a:ext cx="3447811" cy="1720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51F528-1F1D-1364-A97D-B96A1165D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061" y="2621044"/>
            <a:ext cx="3569683" cy="1756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C0EB66-3E2D-FE24-6D13-61543CE54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972" y="5025870"/>
            <a:ext cx="4058216" cy="13051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FEAC2E-07DE-4093-514B-12D9525B2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526526"/>
            <a:ext cx="2615569" cy="208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02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able, wall, small&#10;&#10;Description generated with very high confidence">
            <a:extLst>
              <a:ext uri="{FF2B5EF4-FFF2-40B4-BE49-F238E27FC236}">
                <a16:creationId xmlns:a16="http://schemas.microsoft.com/office/drawing/2014/main" id="{BA8BDFFB-2F9B-4006-A1B7-6B29572E7A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676" y="2698751"/>
            <a:ext cx="6238874" cy="415924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5F1795A-3883-4380-ABE1-A458F9BF5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78" y="313592"/>
            <a:ext cx="124147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In-House Training and </a:t>
            </a:r>
          </a:p>
          <a:p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Customer Support</a:t>
            </a:r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D24D0C-1EEF-41B5-A7B6-B60ADD78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943" y="1890346"/>
            <a:ext cx="788963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Factory Trained Technicians who can perform ESD training and support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Inside Sales team provides added support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NARTE Certified sales force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Product Management and marketing team provides additional expertise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b="1" u="sng" dirty="0"/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0EF6503-42CF-4A2F-B4CA-D0CFA88A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2220789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bottle&#10;&#10;Description generated with high confidence">
            <a:extLst>
              <a:ext uri="{FF2B5EF4-FFF2-40B4-BE49-F238E27FC236}">
                <a16:creationId xmlns:a16="http://schemas.microsoft.com/office/drawing/2014/main" id="{D86B8E73-2F96-4001-BCAB-DA76FE5ED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75" y="1577914"/>
            <a:ext cx="3971925" cy="3971925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D60A7B5-B3F5-43EB-95EE-EB498CF86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74" y="-74673"/>
            <a:ext cx="80994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en-US" alt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Largest Manufacturer of ESD Products in the World</a:t>
            </a:r>
            <a:endParaRPr lang="en-US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A71605-8773-4897-B909-1121437B7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43" y="1577914"/>
            <a:ext cx="821126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$78,300,000 in Revenues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USA Manufacturer with factories in Chino, CA;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None/>
            </a:pPr>
            <a:r>
              <a:rPr lang="en-US" altLang="en-US" sz="2200" dirty="0"/>
              <a:t>     Yorba Linda, CA; Anaheim, CA, Santa Barbara, CA; Fairfield, CA; Canton, MA; Sanford, NC; Rochester, NH; Miami, FL; </a:t>
            </a:r>
            <a:r>
              <a:rPr lang="en-US" sz="2200" dirty="0"/>
              <a:t>Minnetonka</a:t>
            </a:r>
            <a:r>
              <a:rPr lang="en-US" altLang="en-US" sz="2200" dirty="0"/>
              <a:t>, MN; Letchworth, UK; </a:t>
            </a:r>
            <a:r>
              <a:rPr lang="en-US" altLang="en-US" sz="2200" dirty="0" err="1"/>
              <a:t>Yachimata</a:t>
            </a:r>
            <a:r>
              <a:rPr lang="en-US" altLang="en-US" sz="2200" dirty="0"/>
              <a:t>, Japan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World’s largest inventory of  ESD Products: Chino, CA; Santa Barbara, CA; Canton, MA; Sanford, NC; Rochester, NH; </a:t>
            </a:r>
            <a:r>
              <a:rPr lang="en-US" altLang="en-US" sz="2200" dirty="0" err="1"/>
              <a:t>Crowborough</a:t>
            </a:r>
            <a:r>
              <a:rPr lang="en-US" altLang="en-US" sz="2200" dirty="0"/>
              <a:t>, UK; </a:t>
            </a:r>
            <a:r>
              <a:rPr lang="en-US" altLang="en-US" sz="2200" dirty="0" err="1"/>
              <a:t>Letchworth</a:t>
            </a:r>
            <a:r>
              <a:rPr lang="en-US" altLang="en-US" sz="2200" dirty="0"/>
              <a:t>, UK; </a:t>
            </a:r>
            <a:r>
              <a:rPr lang="en-US" altLang="en-US" sz="2200" dirty="0" err="1"/>
              <a:t>Yachimata</a:t>
            </a:r>
            <a:r>
              <a:rPr lang="en-US" altLang="en-US" sz="2200" dirty="0"/>
              <a:t> City, Chiba, Japan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Partnered with world class suppliers, including: Berry Plastics Corporation, Polyplex USA LLC, American Biltrite Ltd, </a:t>
            </a:r>
            <a:r>
              <a:rPr lang="en-US" altLang="en-US" sz="2200" dirty="0" err="1"/>
              <a:t>Chemprene</a:t>
            </a:r>
            <a:r>
              <a:rPr lang="en-US" altLang="en-US" sz="2200" dirty="0"/>
              <a:t> Inc, </a:t>
            </a:r>
            <a:r>
              <a:rPr lang="en-US" altLang="en-US" sz="2200" dirty="0" err="1"/>
              <a:t>Pandel</a:t>
            </a:r>
            <a:r>
              <a:rPr lang="en-US" altLang="en-US" sz="2200" dirty="0"/>
              <a:t> Inc, </a:t>
            </a:r>
            <a:r>
              <a:rPr lang="en-US" altLang="en-US" sz="2200" dirty="0" err="1"/>
              <a:t>Simco</a:t>
            </a:r>
            <a:r>
              <a:rPr lang="en-US" altLang="en-US" sz="2200" dirty="0"/>
              <a:t> Ion Technology Group, etc.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Financial and Human Resource Support for Growth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16C5DE9A-4A28-4D0F-85E7-339156AEF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994709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6">
            <a:extLst>
              <a:ext uri="{FF2B5EF4-FFF2-40B4-BE49-F238E27FC236}">
                <a16:creationId xmlns:a16="http://schemas.microsoft.com/office/drawing/2014/main" id="{D9405029-1015-463C-A143-3EA3F69D6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2913" y="283234"/>
            <a:ext cx="914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DII Market Driven Strategies</a:t>
            </a:r>
            <a:endParaRPr lang="en-US" altLang="en-US" sz="28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Rectangle 187">
            <a:extLst>
              <a:ext uri="{FF2B5EF4-FFF2-40B4-BE49-F238E27FC236}">
                <a16:creationId xmlns:a16="http://schemas.microsoft.com/office/drawing/2014/main" id="{85C2B749-FB6F-4627-8408-74ECCEE8C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96" y="1597650"/>
            <a:ext cx="11499011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Multiple channels to address fragmented </a:t>
            </a:r>
          </a:p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market place:</a:t>
            </a:r>
          </a:p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endParaRPr lang="en-US" altLang="en-US" sz="1200" b="1" dirty="0"/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dirty="0"/>
              <a:t> 	</a:t>
            </a:r>
            <a:r>
              <a:rPr lang="en-US" altLang="en-US" sz="2800" b="1" dirty="0"/>
              <a:t>Full Service ESD Solutions provider</a:t>
            </a:r>
            <a:r>
              <a:rPr lang="en-US" altLang="en-US" sz="2800" dirty="0"/>
              <a:t> - Sells through distribution, 	reps, </a:t>
            </a:r>
            <a:r>
              <a:rPr lang="en-US" altLang="en-US" sz="2800" dirty="0" err="1"/>
              <a:t>iNARTE</a:t>
            </a:r>
            <a:r>
              <a:rPr lang="en-US" altLang="en-US" sz="2800" dirty="0"/>
              <a:t> Certified factory personnel</a:t>
            </a:r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dirty="0"/>
              <a:t> 	</a:t>
            </a:r>
            <a:r>
              <a:rPr lang="en-US" altLang="en-US" sz="2800" b="1" dirty="0"/>
              <a:t>e-Comm driven - Broadens our reach to increase demand</a:t>
            </a:r>
            <a:endParaRPr lang="en-US" altLang="en-US" sz="2800" dirty="0"/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b="1" dirty="0"/>
              <a:t> 	European and Asian focus, support globalization of </a:t>
            </a:r>
          </a:p>
          <a:p>
            <a:pPr>
              <a:buClr>
                <a:srgbClr val="000099"/>
              </a:buClr>
              <a:buSzPct val="95000"/>
            </a:pPr>
            <a:r>
              <a:rPr lang="en-US" altLang="en-US" sz="2800" b="1" dirty="0"/>
              <a:t> 	customer base</a:t>
            </a:r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sz="2400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sz="2400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BB2F09F-394B-4433-9FAC-58BB28409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003254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1D8D83C-1906-4973-B121-ABD46660F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9817" y="385396"/>
            <a:ext cx="739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Marketing Focus</a:t>
            </a:r>
            <a:endParaRPr lang="en-US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83AB16-C739-4F2A-A3C1-6C33E3FA9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38" y="1693985"/>
            <a:ext cx="752035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Continued focus on SEO for lead acquisition</a:t>
            </a:r>
            <a:endParaRPr lang="en-US" sz="2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Update technical content for continued use as a resource for ESD knowledge</a:t>
            </a:r>
            <a:endParaRPr lang="en-US" sz="2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Promote value added services provided by the individual brand</a:t>
            </a:r>
            <a:endParaRPr lang="en-US" sz="2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Videos for product instructions, features and general use</a:t>
            </a:r>
            <a:endParaRPr lang="en-US" sz="2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Webinar platform for training</a:t>
            </a:r>
            <a:endParaRPr lang="en-US" sz="2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1D72118-79D0-4D42-821D-2858873C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10DAE201-9307-4094-8A48-743988919C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102" y="1905000"/>
            <a:ext cx="385148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27C89F0A-9C5C-7E02-7B86-BE2D3834D5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24793"/>
              </p:ext>
            </p:extLst>
          </p:nvPr>
        </p:nvGraphicFramePr>
        <p:xfrm>
          <a:off x="1018223" y="1515863"/>
          <a:ext cx="9131617" cy="5307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181">
            <a:extLst>
              <a:ext uri="{FF2B5EF4-FFF2-40B4-BE49-F238E27FC236}">
                <a16:creationId xmlns:a16="http://schemas.microsoft.com/office/drawing/2014/main" id="{FB27BBA2-1332-4936-B94C-EB9EE65E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" y="246559"/>
            <a:ext cx="6884989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Net Sales - </a:t>
            </a:r>
            <a:r>
              <a:rPr lang="en-US" altLang="en-US" sz="40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Brand % Pie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89">
            <a:extLst>
              <a:ext uri="{FF2B5EF4-FFF2-40B4-BE49-F238E27FC236}">
                <a16:creationId xmlns:a16="http://schemas.microsoft.com/office/drawing/2014/main" id="{A0EE30A5-D4A6-4E52-807D-5FD350F6D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700" y="24098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CAF747B-324D-4F0A-BABB-BFDAAE55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533" y="3406159"/>
            <a:ext cx="554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SCS</a:t>
            </a:r>
          </a:p>
          <a:p>
            <a:pPr algn="ctr"/>
            <a:r>
              <a:rPr lang="en-US" altLang="en-US" sz="1400" dirty="0"/>
              <a:t>36%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C8D3095-C7EE-44C0-9551-FE996040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553" y="5144694"/>
            <a:ext cx="82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DESCO</a:t>
            </a:r>
          </a:p>
          <a:p>
            <a:pPr algn="ctr"/>
            <a:r>
              <a:rPr lang="en-US" altLang="en-US" sz="1400" dirty="0"/>
              <a:t>27%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866699F-F227-4C15-A594-FC1BE3A71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397" y="3752448"/>
            <a:ext cx="13885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/>
              <a:t>Desco</a:t>
            </a:r>
            <a:r>
              <a:rPr lang="en-US" altLang="en-US" sz="1400" b="1" dirty="0"/>
              <a:t> Europe</a:t>
            </a:r>
          </a:p>
          <a:p>
            <a:pPr algn="ctr"/>
            <a:r>
              <a:rPr lang="en-US" altLang="en-US" sz="1400" dirty="0"/>
              <a:t>8%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1D872C2-07A2-40F1-9F54-D725015A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480" y="4596714"/>
            <a:ext cx="761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/>
              <a:t>proNet</a:t>
            </a:r>
            <a:endParaRPr lang="en-US" altLang="en-US" sz="1400" b="1" dirty="0"/>
          </a:p>
          <a:p>
            <a:pPr algn="ctr"/>
            <a:r>
              <a:rPr lang="en-US" altLang="en-US" sz="1400" dirty="0"/>
              <a:t>8%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75E6BC67-E1FF-4B4B-AE31-AED51D724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273" y="1814363"/>
            <a:ext cx="1419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/>
              <a:t>Protektive</a:t>
            </a:r>
            <a:r>
              <a:rPr lang="en-US" altLang="en-US" sz="1400" b="1" dirty="0"/>
              <a:t> Pak</a:t>
            </a:r>
          </a:p>
          <a:p>
            <a:pPr algn="ctr"/>
            <a:r>
              <a:rPr lang="en-US" altLang="en-US" sz="1400" dirty="0"/>
              <a:t>4%</a:t>
            </a:r>
          </a:p>
        </p:txBody>
      </p:sp>
      <p:cxnSp>
        <p:nvCxnSpPr>
          <p:cNvPr id="11" name="Straight Arrow Connector 4">
            <a:extLst>
              <a:ext uri="{FF2B5EF4-FFF2-40B4-BE49-F238E27FC236}">
                <a16:creationId xmlns:a16="http://schemas.microsoft.com/office/drawing/2014/main" id="{DEA52515-BD06-4493-9AE1-6D75E53A9D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43336" y="1997425"/>
            <a:ext cx="396875" cy="346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7">
            <a:extLst>
              <a:ext uri="{FF2B5EF4-FFF2-40B4-BE49-F238E27FC236}">
                <a16:creationId xmlns:a16="http://schemas.microsoft.com/office/drawing/2014/main" id="{B6CC1D28-6A88-4B31-8592-F524EF20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898" y="1504558"/>
            <a:ext cx="124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DESCO Asia</a:t>
            </a:r>
          </a:p>
          <a:p>
            <a:pPr algn="ctr"/>
            <a:r>
              <a:rPr lang="en-US" altLang="en-US" sz="1400" dirty="0"/>
              <a:t>3%</a:t>
            </a:r>
          </a:p>
        </p:txBody>
      </p:sp>
      <p:cxnSp>
        <p:nvCxnSpPr>
          <p:cNvPr id="13" name="Straight Arrow Connector 19">
            <a:extLst>
              <a:ext uri="{FF2B5EF4-FFF2-40B4-BE49-F238E27FC236}">
                <a16:creationId xmlns:a16="http://schemas.microsoft.com/office/drawing/2014/main" id="{0010260B-6F8A-413F-9FB9-0FB814DDC4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47811" y="1777124"/>
            <a:ext cx="273050" cy="354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23">
            <a:extLst>
              <a:ext uri="{FF2B5EF4-FFF2-40B4-BE49-F238E27FC236}">
                <a16:creationId xmlns:a16="http://schemas.microsoft.com/office/drawing/2014/main" id="{D87EE05E-B33E-4A8D-9E0D-E834EF68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072" y="1168936"/>
            <a:ext cx="22812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STATGUARD FLOORING</a:t>
            </a:r>
          </a:p>
          <a:p>
            <a:pPr algn="ctr"/>
            <a:r>
              <a:rPr lang="en-US" altLang="en-US" sz="1400" dirty="0"/>
              <a:t>2%</a:t>
            </a: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62B7A239-C03C-4CB2-A4CB-9454F0397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543" y="1336281"/>
            <a:ext cx="22812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SPECIALTEAM </a:t>
            </a:r>
          </a:p>
          <a:p>
            <a:pPr algn="ctr"/>
            <a:r>
              <a:rPr lang="en-US" altLang="en-US" sz="1400" dirty="0"/>
              <a:t>2%</a:t>
            </a:r>
          </a:p>
        </p:txBody>
      </p:sp>
      <p:cxnSp>
        <p:nvCxnSpPr>
          <p:cNvPr id="16" name="Straight Arrow Connector 26">
            <a:extLst>
              <a:ext uri="{FF2B5EF4-FFF2-40B4-BE49-F238E27FC236}">
                <a16:creationId xmlns:a16="http://schemas.microsoft.com/office/drawing/2014/main" id="{F628FDA9-608D-43F5-B67A-B07A725714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14369" y="1647239"/>
            <a:ext cx="56865" cy="43991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32">
            <a:extLst>
              <a:ext uri="{FF2B5EF4-FFF2-40B4-BE49-F238E27FC236}">
                <a16:creationId xmlns:a16="http://schemas.microsoft.com/office/drawing/2014/main" id="{F9C01FF2-6422-490F-8B7C-C718835FF10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80461" y="1515863"/>
            <a:ext cx="656005" cy="31823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8">
            <a:extLst>
              <a:ext uri="{FF2B5EF4-FFF2-40B4-BE49-F238E27FC236}">
                <a16:creationId xmlns:a16="http://schemas.microsoft.com/office/drawing/2014/main" id="{823B7A66-BE5D-454D-A1A8-FCD64869C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161D7F-4BBB-4739-BD59-1D37DDB77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136" y="1636668"/>
            <a:ext cx="5645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APR</a:t>
            </a:r>
          </a:p>
          <a:p>
            <a:pPr algn="ctr"/>
            <a:r>
              <a:rPr lang="en-US" altLang="en-US" sz="1400" dirty="0"/>
              <a:t>1%</a:t>
            </a:r>
          </a:p>
        </p:txBody>
      </p:sp>
      <p:cxnSp>
        <p:nvCxnSpPr>
          <p:cNvPr id="26" name="Straight Arrow Connector 32">
            <a:extLst>
              <a:ext uri="{FF2B5EF4-FFF2-40B4-BE49-F238E27FC236}">
                <a16:creationId xmlns:a16="http://schemas.microsoft.com/office/drawing/2014/main" id="{A49EA923-C419-4E13-A2F3-C53243AAA37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12831" y="1813034"/>
            <a:ext cx="1872339" cy="22511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2">
            <a:extLst>
              <a:ext uri="{FF2B5EF4-FFF2-40B4-BE49-F238E27FC236}">
                <a16:creationId xmlns:a16="http://schemas.microsoft.com/office/drawing/2014/main" id="{5E7603DA-B5F8-4392-080D-BC7D37961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747" y="2902397"/>
            <a:ext cx="8435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MENDA</a:t>
            </a:r>
          </a:p>
          <a:p>
            <a:pPr algn="ctr"/>
            <a:r>
              <a:rPr lang="en-US" altLang="en-US" sz="1400" dirty="0"/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539028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3E3A1B3-2F9F-4EFC-A932-462810BD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87" y="1430149"/>
            <a:ext cx="8382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Establishes brand equity, adds value beyond the generic service or product benefit.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Makes an intangible product or service more tangible, allows differentiation.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Increases long-term sustainability. Any product can be copied, but a brand cannot.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Better corporate vision and mission. Provides clear principles to guide management decision.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Consistency - both internally and to customers.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Provides platform for future service or product developments.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520591-9553-45DE-AE87-F33EDE9F8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2974" y="293298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40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Value of the Brand</a:t>
            </a:r>
            <a:endParaRPr lang="en-US" altLang="en-US" sz="28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D0A543A0-7EB3-42F0-9F42-7F8A90A2B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E9C15-1956-4592-9ADA-1BDD297704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797" y="1898970"/>
            <a:ext cx="253790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7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3BB93853-4838-4C4D-BF2F-161963431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31653" y="378124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Trademarks</a:t>
            </a:r>
            <a:endParaRPr lang="en-US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AF0350-4E22-4BDD-8EF6-27839E31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5" y="4850768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Micastat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46329F-63DE-431E-B694-A8B6E2DAF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2315234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Dri</a:t>
            </a:r>
            <a:r>
              <a:rPr lang="en-US" altLang="en-US" sz="3200" dirty="0"/>
              <a:t>-Shield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7A845-BA2E-4D49-A6DC-E521560D3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5" y="3582987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Iron Man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426FA-DE07-480C-9384-E96FDF39E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1860280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Charge-Guard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B0B1EE2-45AD-4968-9164-E88865CF3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5" y="3986212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Jewel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173446-2337-45F9-8D1B-09C842A67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2770187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durAstatic</a:t>
            </a:r>
            <a:r>
              <a:rPr lang="en-US" altLang="en-US" sz="3200" baseline="30000" dirty="0"/>
              <a:t>®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4A14D81-A361-450C-A866-BA106B245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5" y="4386262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Magsnap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84996246-950C-4AAE-A0FA-52BDC6842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F7EB50C-7114-4BD5-8617-1BA32C61F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3170237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EasyBraid</a:t>
            </a:r>
            <a:r>
              <a:rPr lang="en-US" altLang="en-US" sz="3200" baseline="30000" dirty="0"/>
              <a:t>®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20B2537-4A08-4DC7-B905-F643E0971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5297516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SmartLog</a:t>
            </a:r>
            <a:r>
              <a:rPr lang="en-US" altLang="en-US" sz="3200" dirty="0"/>
              <a:t> Pro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1784155-B322-473A-BB1C-323C2D41E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043" y="5785831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Razor Flush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9FFE8488-710A-45A8-AFA9-4AD520629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2263764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Statguard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4864D94-56B4-465E-BD0E-98D229B3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2729166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Statfree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4FE00B-B0E4-447E-9F31-871B6AAEB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3217885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Statshield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0AFA26AB-7520-4DAD-B572-8E29CAF5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3715910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Chargbuster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5CC9025-5A50-4A99-80B6-272B314A6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64" y="4232977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Trustat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F29B4EA5-278F-F340-5EA2-B7E369B16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1833547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Reztore</a:t>
            </a:r>
            <a:r>
              <a:rPr lang="en-US" altLang="en-US" sz="3200" baseline="30000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531895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7733F726-C0C1-4B34-B45E-01CFBAC9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72" y="1773492"/>
            <a:ext cx="7696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 err="1"/>
              <a:t>durAstatic</a:t>
            </a:r>
            <a:r>
              <a:rPr lang="en-US" altLang="en-US" sz="4400" b="1" dirty="0"/>
              <a:t>®</a:t>
            </a:r>
            <a:endParaRPr lang="en-US" altLang="en-US" sz="4400" dirty="0"/>
          </a:p>
        </p:txBody>
      </p:sp>
      <p:pic>
        <p:nvPicPr>
          <p:cNvPr id="5" name="Picture 15" descr="35870">
            <a:extLst>
              <a:ext uri="{FF2B5EF4-FFF2-40B4-BE49-F238E27FC236}">
                <a16:creationId xmlns:a16="http://schemas.microsoft.com/office/drawing/2014/main" id="{90FC8B73-ACD8-4DD4-A304-80A794CE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408" y="2953205"/>
            <a:ext cx="5105400" cy="307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E0F163C-2FB2-44CD-A339-BA7E7814F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266" y="2798303"/>
            <a:ext cx="3997057" cy="303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91C8DFD0-7A25-4296-9E7B-147E4489C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01" y="28467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DCADE53-6867-4761-A4BE-2E0D5330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225614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04577">
            <a:extLst>
              <a:ext uri="{FF2B5EF4-FFF2-40B4-BE49-F238E27FC236}">
                <a16:creationId xmlns:a16="http://schemas.microsoft.com/office/drawing/2014/main" id="{161D96A0-4842-41AD-B247-58176749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586" y="4212693"/>
            <a:ext cx="2628181" cy="24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04532">
            <a:extLst>
              <a:ext uri="{FF2B5EF4-FFF2-40B4-BE49-F238E27FC236}">
                <a16:creationId xmlns:a16="http://schemas.microsoft.com/office/drawing/2014/main" id="{722D52B1-B995-45BE-AF57-2983E772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924" y="2016978"/>
            <a:ext cx="2692880" cy="269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04614">
            <a:extLst>
              <a:ext uri="{FF2B5EF4-FFF2-40B4-BE49-F238E27FC236}">
                <a16:creationId xmlns:a16="http://schemas.microsoft.com/office/drawing/2014/main" id="{EA3496FD-1BF6-4EAD-8D23-9DDBF99C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7726" y="4484825"/>
            <a:ext cx="2477044" cy="205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04604">
            <a:extLst>
              <a:ext uri="{FF2B5EF4-FFF2-40B4-BE49-F238E27FC236}">
                <a16:creationId xmlns:a16="http://schemas.microsoft.com/office/drawing/2014/main" id="{AB61512F-9712-4FA1-8A70-875CABCD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812" y="2050391"/>
            <a:ext cx="2551112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2BF397C4-6255-4260-8253-148047CBE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6" y="1370647"/>
            <a:ext cx="10824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Personnel and Mat Grounding, Test Equipment</a:t>
            </a:r>
            <a:endParaRPr lang="en-US" altLang="en-US" sz="3600" dirty="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D9246BF7-936E-4E1A-A6C4-C08B2128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01" y="28467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9C6191B-FD91-41EF-B63D-FCA5E23DD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02" y="2290818"/>
            <a:ext cx="3279677" cy="387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/>
              <a:t>Trustat</a:t>
            </a:r>
            <a:r>
              <a:rPr lang="en-US" altLang="en-US" sz="2800" dirty="0"/>
              <a:t>™</a:t>
            </a:r>
          </a:p>
          <a:p>
            <a:pPr>
              <a:spcBef>
                <a:spcPct val="50000"/>
              </a:spcBef>
            </a:pPr>
            <a:r>
              <a:rPr lang="en-US" altLang="en-US" sz="2800" dirty="0"/>
              <a:t>Jewel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r>
              <a:rPr lang="en-US" altLang="en-US" sz="2800" dirty="0" err="1"/>
              <a:t>ErgoBand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endParaRPr lang="en-US" altLang="en-US" sz="500" dirty="0"/>
          </a:p>
          <a:p>
            <a:pPr>
              <a:spcBef>
                <a:spcPct val="50000"/>
              </a:spcBef>
            </a:pPr>
            <a:r>
              <a:rPr lang="en-US" altLang="en-US" sz="2800" dirty="0"/>
              <a:t>Ion Pro™</a:t>
            </a:r>
          </a:p>
          <a:p>
            <a:pPr>
              <a:spcBef>
                <a:spcPct val="50000"/>
              </a:spcBef>
            </a:pPr>
            <a:r>
              <a:rPr lang="en-US" altLang="en-US" sz="2800" dirty="0" err="1"/>
              <a:t>SmartLog</a:t>
            </a:r>
            <a:r>
              <a:rPr lang="en-US" altLang="en-US" sz="2800" dirty="0"/>
              <a:t> Pro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endParaRPr lang="en-US" altLang="en-US" sz="2800" dirty="0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9FAE95FE-1F65-4124-8B98-C243B1610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249920-57F3-43F5-83BE-2231198F3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120" y="2037591"/>
            <a:ext cx="2427414" cy="21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65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B59353E-6920-4784-9723-125893579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2675375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Statshield</a:t>
            </a:r>
            <a:r>
              <a:rPr lang="en-US" altLang="en-US" sz="2800" baseline="30000" dirty="0">
                <a:latin typeface="Arial" panose="020B0604020202020204" pitchFamily="34" charset="0"/>
              </a:rPr>
              <a:t>®</a:t>
            </a: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Protektive</a:t>
            </a:r>
            <a:r>
              <a:rPr lang="en-US" altLang="en-US" sz="2800" dirty="0">
                <a:latin typeface="Arial" panose="020B0604020202020204" pitchFamily="34" charset="0"/>
              </a:rPr>
              <a:t> Pak</a:t>
            </a:r>
            <a:r>
              <a:rPr lang="en-US" altLang="en-US" sz="2800" baseline="30000" dirty="0">
                <a:latin typeface="Arial" panose="020B0604020202020204" pitchFamily="34" charset="0"/>
              </a:rPr>
              <a:t>®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AutoShield</a:t>
            </a:r>
            <a:r>
              <a:rPr lang="en-US" altLang="en-US" sz="2800" dirty="0">
                <a:latin typeface="Arial" panose="020B0604020202020204" pitchFamily="34" charset="0"/>
              </a:rPr>
              <a:t>™</a:t>
            </a:r>
          </a:p>
          <a:p>
            <a:pPr>
              <a:buClr>
                <a:srgbClr val="FF0000"/>
              </a:buClr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Dri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-Shield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B4375096-5F22-4026-89AB-BC8EED62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78286"/>
            <a:ext cx="9782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Packaging &amp; Personnel Grounding</a:t>
            </a:r>
            <a:endParaRPr lang="en-US" altLang="en-US" sz="3600" dirty="0"/>
          </a:p>
        </p:txBody>
      </p:sp>
      <p:pic>
        <p:nvPicPr>
          <p:cNvPr id="6" name="Picture 9" descr="38920">
            <a:extLst>
              <a:ext uri="{FF2B5EF4-FFF2-40B4-BE49-F238E27FC236}">
                <a16:creationId xmlns:a16="http://schemas.microsoft.com/office/drawing/2014/main" id="{B28FF16B-8663-4870-81C7-C314F8C4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622" y="1801451"/>
            <a:ext cx="3596054" cy="24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2700">
            <a:extLst>
              <a:ext uri="{FF2B5EF4-FFF2-40B4-BE49-F238E27FC236}">
                <a16:creationId xmlns:a16="http://schemas.microsoft.com/office/drawing/2014/main" id="{7AC359AE-DCC5-4247-B42E-DB4DCBA81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448" y="2195580"/>
            <a:ext cx="2388375" cy="217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49400">
            <a:extLst>
              <a:ext uri="{FF2B5EF4-FFF2-40B4-BE49-F238E27FC236}">
                <a16:creationId xmlns:a16="http://schemas.microsoft.com/office/drawing/2014/main" id="{099F468E-C7C2-4019-A08F-ACF2D4DA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55" y="4156159"/>
            <a:ext cx="2265689" cy="227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BAF8EE51-D642-4288-8946-D2E3B2B35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117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99AFE22A-664C-40C4-A777-4AA59170E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4338" name="Picture 2" descr="7001010-MOISTURE BARRIER BAG,  DRI-SHIELD 2000, 10x10, 100 EA">
            <a:extLst>
              <a:ext uri="{FF2B5EF4-FFF2-40B4-BE49-F238E27FC236}">
                <a16:creationId xmlns:a16="http://schemas.microsoft.com/office/drawing/2014/main" id="{07872F73-F9F4-40EA-8F38-69C6AE92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60" y="4562900"/>
            <a:ext cx="2050198" cy="20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40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C472895-C50F-48BB-8351-59E66778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6" y="237047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1C4B53-0B69-48C3-8252-AEDACD250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456" y="2889849"/>
            <a:ext cx="321909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Symbol" panose="05050102010706020507" pitchFamily="18" charset="2"/>
              <a:buNone/>
            </a:pPr>
            <a:r>
              <a:rPr lang="en-US" altLang="en-US" sz="3600" dirty="0" err="1"/>
              <a:t>Circuitracer</a:t>
            </a:r>
            <a:r>
              <a:rPr lang="en-US" altLang="en-US" sz="3600" baseline="30000" dirty="0"/>
              <a:t>®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Symbol" panose="05050102010706020507" pitchFamily="18" charset="2"/>
              <a:buNone/>
            </a:pPr>
            <a:endParaRPr lang="en-US" altLang="en-US" sz="2400" baseline="30000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B651F44-793A-4EE0-80A1-B31F3CC7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30" y="1828567"/>
            <a:ext cx="434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/>
              <a:t>Production Tools</a:t>
            </a:r>
            <a:endParaRPr lang="en-US" altLang="en-US" sz="4000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66D91F5-9D95-4B62-8DFE-09A186F7A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DD446FF7-16B5-4128-A45C-35EE73B5C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413" y="2020155"/>
            <a:ext cx="5464730" cy="40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0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D3529F-7434-484B-8F5F-12F8A03FE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32538" y="38911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Web Sites</a:t>
            </a:r>
            <a:endParaRPr lang="en-US" altLang="en-US" sz="44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6719A4F8-DF11-4AEC-A0EE-0201DCD50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393" y="1669074"/>
            <a:ext cx="42672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2"/>
              </a:rPr>
              <a:t>Desco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3"/>
              </a:rPr>
              <a:t>SCS</a:t>
            </a:r>
            <a:endParaRPr lang="en-US" altLang="en-US" sz="2800" b="1" dirty="0">
              <a:hlinkClick r:id="rId4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5"/>
              </a:rPr>
              <a:t>MENDA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99"/>
                </a:solidFill>
                <a:hlinkClick r:id="rId6"/>
              </a:rPr>
              <a:t>MendaBeatuy</a:t>
            </a:r>
            <a:endParaRPr lang="en-US" altLang="en-US" sz="2800" b="1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7"/>
              </a:rPr>
              <a:t>Protektive</a:t>
            </a:r>
            <a:r>
              <a:rPr lang="en-US" altLang="en-US" sz="2800" b="1" dirty="0">
                <a:hlinkClick r:id="rId7"/>
              </a:rPr>
              <a:t> Pak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8"/>
              </a:rPr>
              <a:t>APR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9"/>
              </a:rPr>
              <a:t>Tronex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Statguard</a:t>
            </a:r>
            <a:r>
              <a:rPr lang="en-US" altLang="en-US" sz="2800" b="1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Flooring</a:t>
            </a:r>
            <a:endParaRPr lang="en-US" altLang="en-US" sz="2400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BEAA586-3DAE-4132-BD68-A7400F943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1672737"/>
            <a:ext cx="42672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Desco</a:t>
            </a:r>
            <a:r>
              <a:rPr lang="en-US" altLang="en-US" sz="2800" b="1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Asia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2"/>
              </a:rPr>
              <a:t>Desco</a:t>
            </a:r>
            <a:r>
              <a:rPr lang="en-US" altLang="en-US" sz="2800" b="1" dirty="0">
                <a:solidFill>
                  <a:srgbClr val="0070C0"/>
                </a:solidFill>
                <a:hlinkClick r:id="rId12"/>
              </a:rPr>
              <a:t> Japan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Desco</a:t>
            </a:r>
            <a:r>
              <a:rPr lang="en-US" altLang="en-US" sz="2800" b="1" u="sng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en-US" sz="2800" b="1" u="sng" dirty="0">
                <a:solidFill>
                  <a:srgbClr val="0070C0"/>
                </a:solidFill>
              </a:rPr>
              <a:t>Europe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SpecialTeam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ESDSystems.com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70C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USToyoFan</a:t>
            </a:r>
            <a:endParaRPr lang="en-US" altLang="en-US" sz="2800" b="1" u="sng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6"/>
              </a:rPr>
              <a:t>proNet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800" u="sng" dirty="0">
              <a:solidFill>
                <a:srgbClr val="0070C0"/>
              </a:solidFill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3391B5A-A23B-4A61-9C96-FC04F47EF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D5C32-F417-4C2B-9E5A-64F88292CB6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641" y="1273341"/>
            <a:ext cx="4586692" cy="3442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D3748-1A1C-4020-8ECD-D070D64A2C9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42" y="4763329"/>
            <a:ext cx="2607823" cy="1718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D39BE-E2F8-47FC-897F-526316E0DEF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84" y="4899684"/>
            <a:ext cx="924814" cy="15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9D23B57-9967-4546-B510-457F4CA3D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43" y="286791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Web site Features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D249C94-9588-411C-9F07-106312AA5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43" y="1661579"/>
            <a:ext cx="496593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 </a:t>
            </a:r>
            <a:r>
              <a:rPr lang="en-US" altLang="en-US" sz="2400" b="1" dirty="0"/>
              <a:t>e-Commerce shopping cart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24/7/365 service/support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On-line stock check and pricing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Qualification Test Reports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Guest Checkout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Responsive design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Listing of Reps &amp; Distributors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New Products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Promotions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Package Tracking System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Technical Bulletins &amp; Drawings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Newsletters / Training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21C4561-2B56-4433-A1E7-8AFD5A119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158" y="1513380"/>
            <a:ext cx="5940305" cy="519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6EFA56DD-CD85-4D00-9E4C-E1D3C8797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422899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02E08E-B9A1-4C24-97E2-BCDB2D9B8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1475" y="380216"/>
            <a:ext cx="91440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Who Is </a:t>
            </a:r>
            <a:r>
              <a:rPr lang="en-US" altLang="en-US" sz="44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Desco</a:t>
            </a:r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 Industries</a:t>
            </a:r>
            <a:endParaRPr lang="en-US" altLang="en-US" sz="44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E0B942AA-0B6E-416E-A92F-BFA5DE452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034" y="2271075"/>
            <a:ext cx="6606396" cy="394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0FE7A38B-3B8C-4429-B9BB-0C20F1ABD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632561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3F83C8-2EB9-F827-4F61-7F96D7A07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87" y="1288805"/>
            <a:ext cx="9610442" cy="4667212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B80D623A-DAEC-4244-8F35-875D54F7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5800" y="258762"/>
            <a:ext cx="9144000" cy="70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DII Family of Companies...</a:t>
            </a:r>
            <a:endParaRPr lang="en-US" altLang="en-US" sz="3200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USABlack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EA7A717-8031-453B-AB16-CE540AD44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386" y="5956017"/>
            <a:ext cx="902754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00B050"/>
                </a:solidFill>
              </a:rPr>
              <a:t>... is focused on growth, expansion, &amp; profit!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C0BDF4B-7E46-49AC-B6C2-E2821F642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91009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9C8037-E90B-4899-B981-869971937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775" y="1715257"/>
            <a:ext cx="3705225" cy="3705225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BB4CB389-36EF-433B-B0AB-76FE5BB7D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66" y="227843"/>
            <a:ext cx="640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Historical Overview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0DE104-3A16-4DCD-B241-E4D2A34C9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76" y="1981957"/>
            <a:ext cx="8610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Industries Incorporated in 1979. 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Started as a specialty tools manufacturer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Specialized in circuit tracers and solder aids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Background in distribution set the initial strategy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launches distribution strategy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hires first reps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D0472F9-E162-4828-AB12-B35E6F87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66581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84B14B9B-8F5B-43C9-AD49-B9B793B7C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0125" y="22487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Opportunity Knocks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BADE7A-78D0-46F7-A6B2-DFBFBFF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55" y="1524000"/>
            <a:ext cx="664869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1982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starts manufacturing                                           static control products -  private label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1984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enters static control                                market with wrist straps and ground cords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1985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adds matting products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Static control becomes primary revenue generator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DESCO INDUSTRIES INC begins roll-up strategy in static control market place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dirty="0"/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ED681D19-5AE6-419E-A267-441D3B8B9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657431"/>
              </p:ext>
            </p:extLst>
          </p:nvPr>
        </p:nvGraphicFramePr>
        <p:xfrm>
          <a:off x="6868785" y="2195512"/>
          <a:ext cx="5180583" cy="319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69364" imgH="1090879" progId="MS_ClipArt_Gallery.2">
                  <p:embed/>
                </p:oleObj>
              </mc:Choice>
              <mc:Fallback>
                <p:oleObj name="Clip" r:id="rId2" imgW="1769364" imgH="1090879" progId="MS_ClipArt_Gallery.2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id="{ED681D19-5AE6-419E-A267-441D3B8B97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8785" y="2195512"/>
                        <a:ext cx="5180583" cy="319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8">
            <a:extLst>
              <a:ext uri="{FF2B5EF4-FFF2-40B4-BE49-F238E27FC236}">
                <a16:creationId xmlns:a16="http://schemas.microsoft.com/office/drawing/2014/main" id="{31DB9407-0FA1-4B86-9CD8-A06D9616D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8615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heel, transport&#10;&#10;Description generated with very high confidence">
            <a:extLst>
              <a:ext uri="{FF2B5EF4-FFF2-40B4-BE49-F238E27FC236}">
                <a16:creationId xmlns:a16="http://schemas.microsoft.com/office/drawing/2014/main" id="{5631502D-5B81-4B61-A904-D672F54AB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1332030"/>
            <a:ext cx="4076535" cy="3057401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578BA813-E7F1-447B-AF8C-3659DF352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4400" y="495851"/>
            <a:ext cx="9144000" cy="56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Pieces Fall Into Place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AD8866-112C-4200-93A0-0D14078C8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19" y="2020770"/>
            <a:ext cx="963140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1988</a:t>
            </a:r>
            <a:r>
              <a:rPr lang="en-US" altLang="en-US" sz="2800" dirty="0"/>
              <a:t> - Control Static - Ionization, Test Equipment 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1990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Charleswater</a:t>
            </a:r>
            <a:r>
              <a:rPr lang="en-US" altLang="en-US" sz="2800" dirty="0"/>
              <a:t> - Packaging, Floor                                         Finish, Foot Grounders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1995</a:t>
            </a:r>
            <a:r>
              <a:rPr lang="en-US" altLang="en-US" sz="2800" dirty="0"/>
              <a:t> - Plastic Systems - Complementary                                              direct sales channel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1998</a:t>
            </a:r>
            <a:r>
              <a:rPr lang="en-US" altLang="en-US" sz="2800" dirty="0"/>
              <a:t>:   Conductive Products - European distribution/sales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1999</a:t>
            </a:r>
            <a:r>
              <a:rPr lang="en-US" altLang="en-US" sz="2800" dirty="0"/>
              <a:t>:   </a:t>
            </a:r>
            <a:r>
              <a:rPr lang="en-US" altLang="en-US" sz="2800" dirty="0" err="1"/>
              <a:t>Wescorp</a:t>
            </a:r>
            <a:r>
              <a:rPr lang="en-US" altLang="en-US" sz="2800" dirty="0"/>
              <a:t> - ESD Tape line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1999</a:t>
            </a:r>
            <a:r>
              <a:rPr lang="en-US" altLang="en-US" sz="2800" dirty="0"/>
              <a:t>:  	Pilgrim - Continuous monitor/tester offering 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2F124CCC-A753-408E-A4E7-8CE0C55E5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076681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732E8EC-2DDB-4BDE-A532-32D968CB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4" y="1539715"/>
            <a:ext cx="118776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2000</a:t>
            </a:r>
            <a:r>
              <a:rPr lang="en-US" altLang="en-US" sz="2800" dirty="0"/>
              <a:t>:   MENDA - Specialty Tools brand/platform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2002</a:t>
            </a:r>
            <a:r>
              <a:rPr lang="en-US" altLang="en-US" sz="2800" u="sng" dirty="0"/>
              <a:t>:</a:t>
            </a:r>
            <a:r>
              <a:rPr lang="en-US" altLang="en-US" sz="2800" dirty="0"/>
              <a:t>	</a:t>
            </a:r>
            <a:r>
              <a:rPr lang="en-US" altLang="en-US" sz="2800" dirty="0" err="1"/>
              <a:t>Protektive</a:t>
            </a:r>
            <a:r>
              <a:rPr lang="en-US" altLang="en-US" sz="2800" dirty="0"/>
              <a:t> Pak - ESD and Electronics Packaging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2003</a:t>
            </a:r>
            <a:r>
              <a:rPr lang="en-US" altLang="en-US" sz="2800" dirty="0"/>
              <a:t>:	</a:t>
            </a:r>
            <a:r>
              <a:rPr lang="en-US" altLang="en-US" sz="2800" dirty="0" err="1"/>
              <a:t>Semtronics</a:t>
            </a:r>
            <a:r>
              <a:rPr lang="en-US" altLang="en-US" sz="2800" dirty="0"/>
              <a:t> - High Electronics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2004</a:t>
            </a:r>
            <a:r>
              <a:rPr lang="en-US" altLang="en-US" sz="2800" dirty="0"/>
              <a:t>:	SPI - Room Ionization Process Ionization, new customer base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2007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Vermason</a:t>
            </a:r>
            <a:r>
              <a:rPr lang="en-US" altLang="en-US" sz="2800" dirty="0"/>
              <a:t> – Expand European presence &amp; market share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2008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CVinyl</a:t>
            </a:r>
            <a:r>
              <a:rPr lang="en-US" altLang="en-US" sz="2800" dirty="0"/>
              <a:t> – RF Sealing of custom vinyl products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2013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SpecialTeam</a:t>
            </a:r>
            <a:r>
              <a:rPr lang="en-US" altLang="en-US" sz="2800" dirty="0"/>
              <a:t> Medical Services – Contract assembly and 	packaging facility that provides expertise in cleanroom 	processing and manufacturing systems.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2015</a:t>
            </a:r>
            <a:r>
              <a:rPr lang="en-US" altLang="en-US" sz="2800" dirty="0"/>
              <a:t>: 	SCS - assets of 3M’s Static Control business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2017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EasyBraid</a:t>
            </a:r>
            <a:r>
              <a:rPr lang="en-US" altLang="en-US" sz="2800" dirty="0"/>
              <a:t> – Equipment used in the PCB assembly 		industry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tabLst>
                <a:tab pos="1485900" algn="l"/>
              </a:tabLst>
            </a:pP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77A1F34-26E8-4053-B2B3-DF387561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57400" y="30480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Acquisitions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0349036F-3656-4DFA-A1C8-BD4B098A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69832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1E6FA35D-AE6F-445C-848F-D848CE51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57400" y="30480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Acquisitions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EEBA41-3879-437D-8184-5AC076AB5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99" y="1524000"/>
            <a:ext cx="11312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400" b="1" u="sng" dirty="0"/>
              <a:t>2018</a:t>
            </a:r>
            <a:r>
              <a:rPr lang="en-US" altLang="en-US" sz="2400" dirty="0"/>
              <a:t>: 	US Toyo Fan – </a:t>
            </a:r>
            <a:r>
              <a:rPr lang="en-US" sz="2400" dirty="0"/>
              <a:t>AC and DC fans and blowers and related 	accessories,   </a:t>
            </a:r>
            <a:br>
              <a:rPr lang="en-US" sz="2400" dirty="0"/>
            </a:br>
            <a:r>
              <a:rPr lang="en-US" sz="2400" dirty="0"/>
              <a:t>             such as finger guards, filters, and fan cords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endParaRPr lang="en-US" altLang="en-US" sz="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400" b="1" u="sng" dirty="0"/>
              <a:t>2018</a:t>
            </a:r>
            <a:r>
              <a:rPr lang="en-US" altLang="en-US" sz="2400" dirty="0"/>
              <a:t>: 	APR – </a:t>
            </a:r>
            <a:r>
              <a:rPr lang="en-US" sz="2400" dirty="0"/>
              <a:t>Convection rework machines used to remove and install </a:t>
            </a:r>
            <a:br>
              <a:rPr lang="en-US" sz="2400" dirty="0"/>
            </a:br>
            <a:r>
              <a:rPr lang="en-US" sz="2400" dirty="0"/>
              <a:t>             complex surface mounted devices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endParaRPr lang="en-US" sz="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400" b="1" u="sng" dirty="0"/>
              <a:t>2019</a:t>
            </a:r>
            <a:r>
              <a:rPr lang="en-US" altLang="en-US" sz="2400" b="1" dirty="0"/>
              <a:t>:</a:t>
            </a:r>
            <a:r>
              <a:rPr lang="en-US" altLang="en-US" sz="2400" dirty="0"/>
              <a:t>   </a:t>
            </a:r>
            <a:r>
              <a:rPr lang="en-US" altLang="en-US" sz="2400" dirty="0" err="1"/>
              <a:t>Tronex</a:t>
            </a:r>
            <a:r>
              <a:rPr lang="en-US" altLang="en-US" sz="2400" dirty="0"/>
              <a:t> - P</a:t>
            </a:r>
            <a:r>
              <a:rPr lang="en-US" sz="2400" dirty="0"/>
              <a:t>recision hand cutting tools and pliers preferred 	by users in </a:t>
            </a:r>
            <a:br>
              <a:rPr lang="en-US" sz="2400" dirty="0"/>
            </a:br>
            <a:r>
              <a:rPr lang="en-US" sz="2400" dirty="0"/>
              <a:t>             sectors including electronics manufacturing, medical device </a:t>
            </a:r>
            <a:br>
              <a:rPr lang="en-US" sz="2400" dirty="0"/>
            </a:br>
            <a:r>
              <a:rPr lang="en-US" sz="2400" dirty="0"/>
              <a:t>             manufacturing and jewelry making.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endParaRPr lang="en-US" sz="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400" b="1" u="sng" dirty="0"/>
              <a:t>2021</a:t>
            </a:r>
            <a:r>
              <a:rPr lang="en-US" altLang="en-US" sz="2400" b="1" dirty="0"/>
              <a:t>:</a:t>
            </a:r>
            <a:r>
              <a:rPr lang="en-US" altLang="en-US" sz="2400" dirty="0"/>
              <a:t> 	Beau Tech - 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tools relating to the repair, rework, R&amp;D, testing and 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assembly of electronic components and printed circuit boards.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endParaRPr lang="en-US" sz="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400" b="1" u="sng" dirty="0"/>
              <a:t>2022</a:t>
            </a:r>
            <a:r>
              <a:rPr lang="en-US" altLang="en-US" sz="2400" b="1" dirty="0"/>
              <a:t>:</a:t>
            </a:r>
            <a:r>
              <a:rPr lang="en-US" altLang="en-US" sz="2400" dirty="0"/>
              <a:t> 	</a:t>
            </a:r>
            <a:r>
              <a:rPr lang="en-US" altLang="en-US" sz="2400" dirty="0" err="1"/>
              <a:t>Statico</a:t>
            </a:r>
            <a:r>
              <a:rPr lang="en-US" altLang="en-US" sz="2400" dirty="0"/>
              <a:t> -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supplier of Static Control and Cleanroom products. </a:t>
            </a:r>
            <a:r>
              <a:rPr lang="en-US" sz="2400" dirty="0"/>
              <a:t>	</a:t>
            </a:r>
          </a:p>
          <a:p>
            <a:pPr marL="1371600" lvl="3" indent="0"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tabLst>
                <a:tab pos="1428750" algn="l"/>
              </a:tabLst>
            </a:pPr>
            <a:r>
              <a:rPr lang="en-US" sz="2400" dirty="0"/>
              <a:t>March – Purchase </a:t>
            </a:r>
            <a:r>
              <a:rPr lang="en-US" sz="2400" dirty="0" err="1"/>
              <a:t>WickGun</a:t>
            </a:r>
            <a:endParaRPr lang="en-US" sz="24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endParaRPr lang="en-US" sz="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400" b="1" u="sng" dirty="0"/>
              <a:t>2023</a:t>
            </a:r>
            <a:r>
              <a:rPr lang="en-US" altLang="en-US" sz="2400" b="1" dirty="0"/>
              <a:t>:</a:t>
            </a:r>
            <a:r>
              <a:rPr lang="en-US" altLang="en-US" sz="2400" dirty="0"/>
              <a:t> 	</a:t>
            </a:r>
            <a:r>
              <a:rPr lang="en-US" altLang="en-US" sz="2400" dirty="0" err="1"/>
              <a:t>proNet</a:t>
            </a:r>
            <a:r>
              <a:rPr lang="en-US" altLang="en-US" sz="2400" dirty="0"/>
              <a:t> - </a:t>
            </a:r>
            <a:r>
              <a:rPr lang="en-US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Manufacturing outsourcing services and engineering support </a:t>
            </a:r>
            <a:br>
              <a:rPr lang="en-US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and design</a:t>
            </a:r>
            <a:r>
              <a:rPr lang="en-US" sz="2400" dirty="0"/>
              <a:t> </a:t>
            </a:r>
            <a:r>
              <a:rPr lang="en-US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products.</a:t>
            </a: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313AFA43-F0E6-49B2-9F21-81E2DAC8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35" y="6488668"/>
            <a:ext cx="10850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 dirty="0">
                <a:solidFill>
                  <a:srgbClr val="0070C0"/>
                </a:solidFill>
              </a:rPr>
              <a:t>DII steps up its drive to buy market share and expand its solutions/offering and customer base.</a:t>
            </a:r>
            <a:endParaRPr lang="en-US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77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F4B13C283FB64584EB4E45ABA75BC0" ma:contentTypeVersion="13" ma:contentTypeDescription="Create a new document." ma:contentTypeScope="" ma:versionID="856bf340aaad714acca1e09e01ea8cca">
  <xsd:schema xmlns:xsd="http://www.w3.org/2001/XMLSchema" xmlns:xs="http://www.w3.org/2001/XMLSchema" xmlns:p="http://schemas.microsoft.com/office/2006/metadata/properties" xmlns:ns3="e96438cd-39cd-4a66-a6fb-38af35f48744" xmlns:ns4="d49ec3bb-64dc-4c86-bb0f-2bb7b530187c" targetNamespace="http://schemas.microsoft.com/office/2006/metadata/properties" ma:root="true" ma:fieldsID="a50f04e707d5d4f8e319fa58b5d912c4" ns3:_="" ns4:_="">
    <xsd:import namespace="e96438cd-39cd-4a66-a6fb-38af35f48744"/>
    <xsd:import namespace="d49ec3bb-64dc-4c86-bb0f-2bb7b530187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438cd-39cd-4a66-a6fb-38af35f487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ec3bb-64dc-4c86-bb0f-2bb7b53018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406E47-5A46-4C14-B7A0-600DA7033D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7AD8BC-BAA0-46D4-8812-010F6695E7F8}">
  <ds:schemaRefs>
    <ds:schemaRef ds:uri="e96438cd-39cd-4a66-a6fb-38af35f48744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d49ec3bb-64dc-4c86-bb0f-2bb7b530187c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9482DC-1300-42E9-9092-C2F50F68ED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6438cd-39cd-4a66-a6fb-38af35f48744"/>
    <ds:schemaRef ds:uri="d49ec3bb-64dc-4c86-bb0f-2bb7b53018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2129</Words>
  <Application>Microsoft Office PowerPoint</Application>
  <PresentationFormat>Widescreen</PresentationFormat>
  <Paragraphs>478</Paragraphs>
  <Slides>49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Arial Black</vt:lpstr>
      <vt:lpstr>Arial Narrow</vt:lpstr>
      <vt:lpstr>Calibri</vt:lpstr>
      <vt:lpstr>Calibri Light</vt:lpstr>
      <vt:lpstr>Impact</vt:lpstr>
      <vt:lpstr>Symbol</vt:lpstr>
      <vt:lpstr>Times New Roman</vt:lpstr>
      <vt:lpstr>USABlack</vt:lpstr>
      <vt:lpstr>Office Theme</vt:lpstr>
      <vt:lpstr>Image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Hempel</dc:creator>
  <cp:lastModifiedBy>Matt Hempel</cp:lastModifiedBy>
  <cp:revision>89</cp:revision>
  <cp:lastPrinted>2019-02-11T16:55:46Z</cp:lastPrinted>
  <dcterms:created xsi:type="dcterms:W3CDTF">2019-02-07T21:34:59Z</dcterms:created>
  <dcterms:modified xsi:type="dcterms:W3CDTF">2023-10-20T21:37:21Z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0x0101008BF4B13C283FB64584EB4E45ABA75BC0</vt:lpwstr>
  </property>
</Properties>
</file>